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323" r:id="rId3"/>
    <p:sldId id="381" r:id="rId4"/>
    <p:sldId id="382" r:id="rId5"/>
    <p:sldId id="256" r:id="rId6"/>
    <p:sldId id="257" r:id="rId7"/>
    <p:sldId id="259" r:id="rId8"/>
    <p:sldId id="258" r:id="rId9"/>
    <p:sldId id="260" r:id="rId10"/>
    <p:sldId id="261" r:id="rId12"/>
    <p:sldId id="262" r:id="rId13"/>
    <p:sldId id="267" r:id="rId14"/>
    <p:sldId id="268" r:id="rId15"/>
    <p:sldId id="269" r:id="rId16"/>
    <p:sldId id="270" r:id="rId17"/>
    <p:sldId id="271" r:id="rId18"/>
    <p:sldId id="263" r:id="rId19"/>
    <p:sldId id="264" r:id="rId20"/>
    <p:sldId id="265" r:id="rId21"/>
    <p:sldId id="266"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306"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3" r:id="rId50"/>
    <p:sldId id="304" r:id="rId51"/>
    <p:sldId id="305" r:id="rId52"/>
    <p:sldId id="371" r:id="rId53"/>
    <p:sldId id="370" r:id="rId54"/>
    <p:sldId id="372" r:id="rId55"/>
    <p:sldId id="439" r:id="rId56"/>
    <p:sldId id="373" r:id="rId57"/>
    <p:sldId id="375" r:id="rId58"/>
    <p:sldId id="376" r:id="rId59"/>
    <p:sldId id="374" r:id="rId60"/>
    <p:sldId id="377" r:id="rId61"/>
    <p:sldId id="378" r:id="rId62"/>
    <p:sldId id="379" r:id="rId63"/>
    <p:sldId id="447" r:id="rId64"/>
    <p:sldId id="451" r:id="rId65"/>
    <p:sldId id="448" r:id="rId66"/>
    <p:sldId id="449" r:id="rId67"/>
    <p:sldId id="450" r:id="rId68"/>
    <p:sldId id="452" r:id="rId69"/>
    <p:sldId id="453" r:id="rId70"/>
    <p:sldId id="454" r:id="rId71"/>
    <p:sldId id="455" r:id="rId72"/>
    <p:sldId id="456" r:id="rId73"/>
    <p:sldId id="457" r:id="rId74"/>
    <p:sldId id="458" r:id="rId75"/>
    <p:sldId id="459" r:id="rId76"/>
    <p:sldId id="460" r:id="rId77"/>
    <p:sldId id="461" r:id="rId78"/>
    <p:sldId id="462" r:id="rId79"/>
    <p:sldId id="490" r:id="rId80"/>
    <p:sldId id="491" r:id="rId81"/>
    <p:sldId id="492" r:id="rId82"/>
    <p:sldId id="493" r:id="rId83"/>
    <p:sldId id="500" r:id="rId84"/>
    <p:sldId id="501" r:id="rId85"/>
    <p:sldId id="494" r:id="rId86"/>
    <p:sldId id="502" r:id="rId87"/>
    <p:sldId id="495" r:id="rId88"/>
    <p:sldId id="503" r:id="rId89"/>
    <p:sldId id="504" r:id="rId90"/>
    <p:sldId id="496" r:id="rId91"/>
    <p:sldId id="505" r:id="rId92"/>
    <p:sldId id="506" r:id="rId93"/>
    <p:sldId id="507" r:id="rId94"/>
    <p:sldId id="540" r:id="rId95"/>
    <p:sldId id="541" r:id="rId96"/>
    <p:sldId id="497" r:id="rId97"/>
    <p:sldId id="508" r:id="rId98"/>
    <p:sldId id="498" r:id="rId99"/>
    <p:sldId id="509" r:id="rId100"/>
    <p:sldId id="499" r:id="rId101"/>
    <p:sldId id="463" r:id="rId102"/>
    <p:sldId id="464" r:id="rId103"/>
    <p:sldId id="465" r:id="rId104"/>
    <p:sldId id="466" r:id="rId105"/>
    <p:sldId id="467" r:id="rId106"/>
    <p:sldId id="468" r:id="rId107"/>
    <p:sldId id="469" r:id="rId108"/>
    <p:sldId id="470" r:id="rId109"/>
    <p:sldId id="471" r:id="rId110"/>
    <p:sldId id="472" r:id="rId111"/>
    <p:sldId id="473" r:id="rId112"/>
    <p:sldId id="474" r:id="rId113"/>
    <p:sldId id="475" r:id="rId114"/>
    <p:sldId id="476" r:id="rId115"/>
    <p:sldId id="477" r:id="rId116"/>
    <p:sldId id="478" r:id="rId117"/>
    <p:sldId id="479" r:id="rId118"/>
    <p:sldId id="480" r:id="rId119"/>
    <p:sldId id="481" r:id="rId120"/>
    <p:sldId id="482" r:id="rId121"/>
    <p:sldId id="483" r:id="rId122"/>
    <p:sldId id="484" r:id="rId123"/>
    <p:sldId id="485" r:id="rId124"/>
    <p:sldId id="486" r:id="rId125"/>
    <p:sldId id="571" r:id="rId126"/>
    <p:sldId id="572" r:id="rId127"/>
    <p:sldId id="573" r:id="rId128"/>
    <p:sldId id="574" r:id="rId129"/>
    <p:sldId id="575" r:id="rId130"/>
    <p:sldId id="576" r:id="rId131"/>
    <p:sldId id="577" r:id="rId132"/>
    <p:sldId id="578" r:id="rId133"/>
    <p:sldId id="579" r:id="rId134"/>
    <p:sldId id="580" r:id="rId135"/>
    <p:sldId id="581" r:id="rId136"/>
    <p:sldId id="582" r:id="rId137"/>
    <p:sldId id="583" r:id="rId138"/>
    <p:sldId id="584" r:id="rId139"/>
    <p:sldId id="585" r:id="rId140"/>
    <p:sldId id="586" r:id="rId141"/>
    <p:sldId id="587" r:id="rId142"/>
    <p:sldId id="588" r:id="rId143"/>
    <p:sldId id="589" r:id="rId144"/>
    <p:sldId id="590" r:id="rId145"/>
    <p:sldId id="591" r:id="rId146"/>
    <p:sldId id="592" r:id="rId147"/>
    <p:sldId id="593" r:id="rId14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69" d="100"/>
          <a:sy n="69" d="100"/>
        </p:scale>
        <p:origin x="-642" y="-108"/>
      </p:cViewPr>
      <p:guideLst>
        <p:guide orient="horz" pos="2160"/>
        <p:guide pos="3840"/>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1" Type="http://schemas.openxmlformats.org/officeDocument/2006/relationships/tableStyles" Target="tableStyles.xml"/><Relationship Id="rId150" Type="http://schemas.openxmlformats.org/officeDocument/2006/relationships/viewProps" Target="viewProps.xml"/><Relationship Id="rId15" Type="http://schemas.openxmlformats.org/officeDocument/2006/relationships/slide" Target="slides/slide12.xml"/><Relationship Id="rId149" Type="http://schemas.openxmlformats.org/officeDocument/2006/relationships/presProps" Target="presProps.xml"/><Relationship Id="rId148" Type="http://schemas.openxmlformats.org/officeDocument/2006/relationships/slide" Target="slides/slide145.xml"/><Relationship Id="rId147" Type="http://schemas.openxmlformats.org/officeDocument/2006/relationships/slide" Target="slides/slide144.xml"/><Relationship Id="rId146" Type="http://schemas.openxmlformats.org/officeDocument/2006/relationships/slide" Target="slides/slide143.xml"/><Relationship Id="rId145" Type="http://schemas.openxmlformats.org/officeDocument/2006/relationships/slide" Target="slides/slide142.xml"/><Relationship Id="rId144" Type="http://schemas.openxmlformats.org/officeDocument/2006/relationships/slide" Target="slides/slide141.xml"/><Relationship Id="rId143" Type="http://schemas.openxmlformats.org/officeDocument/2006/relationships/slide" Target="slides/slide140.xml"/><Relationship Id="rId142" Type="http://schemas.openxmlformats.org/officeDocument/2006/relationships/slide" Target="slides/slide139.xml"/><Relationship Id="rId141" Type="http://schemas.openxmlformats.org/officeDocument/2006/relationships/slide" Target="slides/slide138.xml"/><Relationship Id="rId140" Type="http://schemas.openxmlformats.org/officeDocument/2006/relationships/slide" Target="slides/slide137.xml"/><Relationship Id="rId14" Type="http://schemas.openxmlformats.org/officeDocument/2006/relationships/slide" Target="slides/slide11.xml"/><Relationship Id="rId139" Type="http://schemas.openxmlformats.org/officeDocument/2006/relationships/slide" Target="slides/slide136.xml"/><Relationship Id="rId138" Type="http://schemas.openxmlformats.org/officeDocument/2006/relationships/slide" Target="slides/slide135.xml"/><Relationship Id="rId137" Type="http://schemas.openxmlformats.org/officeDocument/2006/relationships/slide" Target="slides/slide134.xml"/><Relationship Id="rId136" Type="http://schemas.openxmlformats.org/officeDocument/2006/relationships/slide" Target="slides/slide133.xml"/><Relationship Id="rId135" Type="http://schemas.openxmlformats.org/officeDocument/2006/relationships/slide" Target="slides/slide132.xml"/><Relationship Id="rId134" Type="http://schemas.openxmlformats.org/officeDocument/2006/relationships/slide" Target="slides/slide131.xml"/><Relationship Id="rId133" Type="http://schemas.openxmlformats.org/officeDocument/2006/relationships/slide" Target="slides/slide130.xml"/><Relationship Id="rId132" Type="http://schemas.openxmlformats.org/officeDocument/2006/relationships/slide" Target="slides/slide129.xml"/><Relationship Id="rId131" Type="http://schemas.openxmlformats.org/officeDocument/2006/relationships/slide" Target="slides/slide128.xml"/><Relationship Id="rId130" Type="http://schemas.openxmlformats.org/officeDocument/2006/relationships/slide" Target="slides/slide127.xml"/><Relationship Id="rId13" Type="http://schemas.openxmlformats.org/officeDocument/2006/relationships/slide" Target="slides/slide10.xml"/><Relationship Id="rId129" Type="http://schemas.openxmlformats.org/officeDocument/2006/relationships/slide" Target="slides/slide126.xml"/><Relationship Id="rId128" Type="http://schemas.openxmlformats.org/officeDocument/2006/relationships/slide" Target="slides/slide125.xml"/><Relationship Id="rId127" Type="http://schemas.openxmlformats.org/officeDocument/2006/relationships/slide" Target="slides/slide124.xml"/><Relationship Id="rId126" Type="http://schemas.openxmlformats.org/officeDocument/2006/relationships/slide" Target="slides/slide123.xml"/><Relationship Id="rId125" Type="http://schemas.openxmlformats.org/officeDocument/2006/relationships/slide" Target="slides/slide122.xml"/><Relationship Id="rId124" Type="http://schemas.openxmlformats.org/officeDocument/2006/relationships/slide" Target="slides/slide121.xml"/><Relationship Id="rId123" Type="http://schemas.openxmlformats.org/officeDocument/2006/relationships/slide" Target="slides/slide120.xml"/><Relationship Id="rId122" Type="http://schemas.openxmlformats.org/officeDocument/2006/relationships/slide" Target="slides/slide119.xml"/><Relationship Id="rId121" Type="http://schemas.openxmlformats.org/officeDocument/2006/relationships/slide" Target="slides/slide118.xml"/><Relationship Id="rId120" Type="http://schemas.openxmlformats.org/officeDocument/2006/relationships/slide" Target="slides/slide117.xml"/><Relationship Id="rId12" Type="http://schemas.openxmlformats.org/officeDocument/2006/relationships/slide" Target="slides/slide9.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notesMaster" Target="notesMasters/notesMaster1.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25"/>
            <a:ext cx="10515600" cy="58118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4" Type="http://schemas.openxmlformats.org/officeDocument/2006/relationships/vmlDrawing" Target="../drawings/vmlDrawing5.vml"/><Relationship Id="rId3" Type="http://schemas.openxmlformats.org/officeDocument/2006/relationships/slideLayout" Target="../slideLayouts/slideLayout10.xml"/><Relationship Id="rId2" Type="http://schemas.openxmlformats.org/officeDocument/2006/relationships/image" Target="../media/image5.png"/><Relationship Id="rId1" Type="http://schemas.openxmlformats.org/officeDocument/2006/relationships/oleObject" Target="../embeddings/oleObject5.bin"/></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10.xml"/><Relationship Id="rId2" Type="http://schemas.openxmlformats.org/officeDocument/2006/relationships/image" Target="../media/image6.png"/><Relationship Id="rId1" Type="http://schemas.openxmlformats.org/officeDocument/2006/relationships/oleObject" Target="../embeddings/oleObject6.bin"/></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10.xml"/><Relationship Id="rId2" Type="http://schemas.openxmlformats.org/officeDocument/2006/relationships/image" Target="../media/image7.png"/><Relationship Id="rId1" Type="http://schemas.openxmlformats.org/officeDocument/2006/relationships/oleObject" Target="../embeddings/oleObject7.bin"/></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4" Type="http://schemas.openxmlformats.org/officeDocument/2006/relationships/vmlDrawing" Target="../drawings/vmlDrawing8.vml"/><Relationship Id="rId3" Type="http://schemas.openxmlformats.org/officeDocument/2006/relationships/slideLayout" Target="../slideLayouts/slideLayout10.xml"/><Relationship Id="rId2" Type="http://schemas.openxmlformats.org/officeDocument/2006/relationships/image" Target="../media/image8.png"/><Relationship Id="rId1"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9.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oleObject" Target="../embeddings/oleObject2.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0.xml"/><Relationship Id="rId2" Type="http://schemas.openxmlformats.org/officeDocument/2006/relationships/image" Target="../media/image3.png"/><Relationship Id="rId1" Type="http://schemas.openxmlformats.org/officeDocument/2006/relationships/oleObject" Target="../embeddings/oleObject3.bin"/></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10.xml"/><Relationship Id="rId2" Type="http://schemas.openxmlformats.org/officeDocument/2006/relationships/image" Target="../media/image4.png"/><Relationship Id="rId1" Type="http://schemas.openxmlformats.org/officeDocument/2006/relationships/oleObject" Target="../embeddings/oleObject4.bin"/></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Scala </a:t>
            </a:r>
            <a:endParaRPr lang="en-US"/>
          </a:p>
        </p:txBody>
      </p:sp>
      <p:sp>
        <p:nvSpPr>
          <p:cNvPr id="3" name="Subtitle 2"/>
          <p:cNvSpPr>
            <a:spLocks noGrp="1"/>
          </p:cNvSpPr>
          <p:nvPr>
            <p:ph type="subTitle" idx="1"/>
          </p:nvPr>
        </p:nvSpPr>
        <p:spPr/>
        <p:txBody>
          <a:bodyPr/>
          <a:lstStyle/>
          <a:p>
            <a:endParaRPr lang="en-US"/>
          </a:p>
          <a:p>
            <a:r>
              <a:rPr lang="en-US"/>
              <a:t>Deepak Yadav</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object Test {</a:t>
            </a:r>
            <a:endParaRPr lang="en-US"/>
          </a:p>
          <a:p>
            <a:pPr marL="0" indent="0">
              <a:buNone/>
            </a:pPr>
            <a:r>
              <a:rPr lang="en-US"/>
              <a:t> def main(args: Array[String]) { </a:t>
            </a:r>
            <a:endParaRPr lang="en-US"/>
          </a:p>
          <a:p>
            <a:pPr marL="0" indent="0">
              <a:buNone/>
            </a:pPr>
            <a:r>
              <a:rPr lang="en-US"/>
              <a:t>var a = 10; </a:t>
            </a:r>
            <a:endParaRPr lang="en-US"/>
          </a:p>
          <a:p>
            <a:pPr marL="0" indent="0">
              <a:buNone/>
            </a:pPr>
            <a:r>
              <a:rPr lang="en-US"/>
              <a:t>var b = 20; </a:t>
            </a:r>
            <a:endParaRPr lang="en-US"/>
          </a:p>
          <a:p>
            <a:pPr marL="0" indent="0">
              <a:buNone/>
            </a:pPr>
            <a:r>
              <a:rPr lang="en-US"/>
              <a:t>println("a == b = " + (a == b) ); </a:t>
            </a:r>
            <a:endParaRPr lang="en-US"/>
          </a:p>
          <a:p>
            <a:pPr marL="0" indent="0">
              <a:buNone/>
            </a:pPr>
            <a:r>
              <a:rPr lang="en-US"/>
              <a:t>println("a != b = " + (a != b) ); </a:t>
            </a:r>
            <a:endParaRPr lang="en-US"/>
          </a:p>
          <a:p>
            <a:pPr marL="0" indent="0">
              <a:buNone/>
            </a:pPr>
            <a:r>
              <a:rPr lang="en-US"/>
              <a:t>println("a &gt; b = " + (a &gt; b) ); </a:t>
            </a:r>
            <a:endParaRPr lang="en-US"/>
          </a:p>
          <a:p>
            <a:pPr marL="0" indent="0">
              <a:buNone/>
            </a:pPr>
            <a:r>
              <a:rPr lang="en-US"/>
              <a:t>println("a &lt; b = " + (a &lt; b) ); </a:t>
            </a:r>
            <a:endParaRPr lang="en-US"/>
          </a:p>
          <a:p>
            <a:pPr marL="0" indent="0">
              <a:buNone/>
            </a:pPr>
            <a:r>
              <a:rPr lang="en-US"/>
              <a:t>println("b &gt;= a = " + (b &gt;= a) ); </a:t>
            </a:r>
            <a:endParaRPr lang="en-US"/>
          </a:p>
          <a:p>
            <a:pPr marL="0" indent="0">
              <a:buNone/>
            </a:pPr>
            <a:r>
              <a:rPr lang="en-US"/>
              <a:t>println("b &lt;= a = " + (b &lt;= a) ); </a:t>
            </a:r>
            <a:endParaRPr lang="en-US"/>
          </a:p>
          <a:p>
            <a:pPr marL="0" indent="0">
              <a:buNone/>
            </a:pPr>
            <a:r>
              <a:rPr lang="en-US"/>
              <a:t>} }</a:t>
            </a:r>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To use this class, you construct objects and invoke methods in the usual way:</a:t>
            </a:r>
            <a:endParaRPr lang="en-US" dirty="0" smtClean="0"/>
          </a:p>
          <a:p>
            <a:pPr>
              <a:buNone/>
            </a:pPr>
            <a:endParaRPr lang="en-US" dirty="0" smtClean="0"/>
          </a:p>
          <a:p>
            <a:pPr>
              <a:buNone/>
            </a:pPr>
            <a:r>
              <a:rPr lang="en-US" dirty="0" err="1" smtClean="0"/>
              <a:t>val</a:t>
            </a:r>
            <a:r>
              <a:rPr lang="en-US" dirty="0" smtClean="0"/>
              <a:t> </a:t>
            </a:r>
            <a:r>
              <a:rPr lang="en-US" dirty="0" err="1" smtClean="0"/>
              <a:t>myCounter</a:t>
            </a:r>
            <a:r>
              <a:rPr lang="en-US" dirty="0" smtClean="0"/>
              <a:t> = new Counter // Or new Counter()</a:t>
            </a:r>
            <a:endParaRPr lang="en-US" dirty="0" smtClean="0"/>
          </a:p>
          <a:p>
            <a:pPr>
              <a:buNone/>
            </a:pPr>
            <a:r>
              <a:rPr lang="en-US" dirty="0" err="1" smtClean="0"/>
              <a:t>myCounter.increment</a:t>
            </a:r>
            <a:r>
              <a:rPr lang="en-US" dirty="0" smtClean="0"/>
              <a:t>() </a:t>
            </a:r>
            <a:endParaRPr lang="en-US" dirty="0" smtClean="0"/>
          </a:p>
          <a:p>
            <a:pPr>
              <a:buNone/>
            </a:pPr>
            <a:r>
              <a:rPr lang="en-US" dirty="0" err="1" smtClean="0"/>
              <a:t>println</a:t>
            </a:r>
            <a:r>
              <a:rPr lang="en-US" dirty="0" smtClean="0"/>
              <a:t>(</a:t>
            </a:r>
            <a:r>
              <a:rPr lang="en-US" dirty="0" err="1" smtClean="0"/>
              <a:t>myCounter.current</a:t>
            </a:r>
            <a:r>
              <a:rPr lang="en-US" dirty="0" smtClean="0"/>
              <a:t>) </a:t>
            </a:r>
            <a:endParaRPr lang="en-US" dirty="0" smtClean="0"/>
          </a:p>
          <a:p>
            <a:pPr>
              <a:buNone/>
            </a:pPr>
            <a:endParaRPr lang="en-US" dirty="0" smtClean="0"/>
          </a:p>
          <a:p>
            <a:pPr>
              <a:buNone/>
            </a:pP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can call a </a:t>
            </a:r>
            <a:r>
              <a:rPr lang="en-US" dirty="0" err="1" smtClean="0"/>
              <a:t>parameterless</a:t>
            </a:r>
            <a:r>
              <a:rPr lang="en-US" dirty="0" smtClean="0"/>
              <a:t> method (such as current) with or without parentheses: </a:t>
            </a:r>
            <a:endParaRPr lang="en-US" dirty="0" smtClean="0"/>
          </a:p>
          <a:p>
            <a:endParaRPr lang="en-US" dirty="0" smtClean="0"/>
          </a:p>
          <a:p>
            <a:pPr>
              <a:buNone/>
            </a:pPr>
            <a:r>
              <a:rPr lang="en-US" dirty="0" err="1" smtClean="0"/>
              <a:t>myCounter.current</a:t>
            </a:r>
            <a:r>
              <a:rPr lang="en-US" dirty="0" smtClean="0"/>
              <a:t> // OK </a:t>
            </a:r>
            <a:endParaRPr lang="en-US" dirty="0" smtClean="0"/>
          </a:p>
          <a:p>
            <a:pPr>
              <a:buNone/>
            </a:pPr>
            <a:r>
              <a:rPr lang="en-US" dirty="0" err="1" smtClean="0"/>
              <a:t>myCounter.current</a:t>
            </a:r>
            <a:r>
              <a:rPr lang="en-US" dirty="0" smtClean="0"/>
              <a:t>() // Also OK</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form should you use?</a:t>
            </a:r>
            <a:endParaRPr lang="en-US" dirty="0"/>
          </a:p>
        </p:txBody>
      </p:sp>
      <p:sp>
        <p:nvSpPr>
          <p:cNvPr id="3" name="Content Placeholder 2"/>
          <p:cNvSpPr>
            <a:spLocks noGrp="1"/>
          </p:cNvSpPr>
          <p:nvPr>
            <p:ph idx="1"/>
          </p:nvPr>
        </p:nvSpPr>
        <p:spPr/>
        <p:txBody>
          <a:bodyPr/>
          <a:lstStyle/>
          <a:p>
            <a:pPr>
              <a:buNone/>
            </a:pPr>
            <a:r>
              <a:rPr lang="en-US" dirty="0" smtClean="0"/>
              <a:t>It is considered good style to use () for a </a:t>
            </a:r>
            <a:r>
              <a:rPr lang="en-US" dirty="0" err="1" smtClean="0"/>
              <a:t>mutator</a:t>
            </a:r>
            <a:r>
              <a:rPr lang="en-US" dirty="0" smtClean="0"/>
              <a:t> method (a method that changes the object state), and to drop the () for an </a:t>
            </a:r>
            <a:r>
              <a:rPr lang="en-US" dirty="0" err="1" smtClean="0"/>
              <a:t>accessor</a:t>
            </a:r>
            <a:r>
              <a:rPr lang="en-US" dirty="0" smtClean="0"/>
              <a:t> method (a method that does not change the object state). </a:t>
            </a: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That’s what we did in our example:</a:t>
            </a:r>
            <a:endParaRPr lang="en-US" dirty="0" smtClean="0"/>
          </a:p>
          <a:p>
            <a:pPr>
              <a:buNone/>
            </a:pPr>
            <a:r>
              <a:rPr lang="en-US" dirty="0" smtClean="0"/>
              <a:t> </a:t>
            </a:r>
            <a:r>
              <a:rPr lang="en-US" dirty="0" err="1" smtClean="0"/>
              <a:t>myCounter.increment</a:t>
            </a:r>
            <a:r>
              <a:rPr lang="en-US" dirty="0" smtClean="0"/>
              <a:t>() // Use () with </a:t>
            </a:r>
            <a:r>
              <a:rPr lang="en-US" dirty="0" err="1" smtClean="0"/>
              <a:t>mutator</a:t>
            </a:r>
            <a:endParaRPr lang="en-US" dirty="0" smtClean="0"/>
          </a:p>
          <a:p>
            <a:pPr>
              <a:buNone/>
            </a:pPr>
            <a:r>
              <a:rPr lang="en-US" dirty="0" err="1" smtClean="0"/>
              <a:t>println</a:t>
            </a:r>
            <a:r>
              <a:rPr lang="en-US" dirty="0" smtClean="0"/>
              <a:t>(</a:t>
            </a:r>
            <a:r>
              <a:rPr lang="en-US" dirty="0" err="1" smtClean="0"/>
              <a:t>myCounter.current</a:t>
            </a:r>
            <a:r>
              <a:rPr lang="en-US" dirty="0" smtClean="0"/>
              <a:t>) // Don’t use () with </a:t>
            </a:r>
            <a:r>
              <a:rPr lang="en-US" dirty="0" err="1" smtClean="0"/>
              <a:t>accessor</a:t>
            </a:r>
            <a:r>
              <a:rPr lang="en-US" dirty="0" smtClean="0"/>
              <a:t> </a:t>
            </a:r>
            <a:endParaRPr lang="en-US" dirty="0" smtClean="0"/>
          </a:p>
          <a:p>
            <a:pPr>
              <a:buNone/>
            </a:pPr>
            <a:endParaRPr lang="en-US" dirty="0" smtClean="0"/>
          </a:p>
          <a:p>
            <a:r>
              <a:rPr lang="en-US" dirty="0" smtClean="0"/>
              <a:t>You can enforce this style by declaring current without (): </a:t>
            </a:r>
            <a:endParaRPr lang="en-US" dirty="0" smtClean="0"/>
          </a:p>
          <a:p>
            <a:pPr>
              <a:buNone/>
            </a:pPr>
            <a:r>
              <a:rPr lang="en-US" dirty="0" smtClean="0"/>
              <a:t>class Counter { </a:t>
            </a:r>
            <a:endParaRPr lang="en-US" dirty="0" smtClean="0"/>
          </a:p>
          <a:p>
            <a:pPr>
              <a:buNone/>
            </a:pPr>
            <a:r>
              <a:rPr lang="en-US" dirty="0" smtClean="0"/>
              <a:t>... def current = value // No () in definition </a:t>
            </a:r>
            <a:endParaRPr lang="en-US" dirty="0" smtClean="0"/>
          </a:p>
          <a:p>
            <a:pPr>
              <a:buNone/>
            </a:pPr>
            <a:r>
              <a:rPr lang="en-US" dirty="0" smtClean="0"/>
              <a:t>}</a:t>
            </a:r>
            <a:endParaRPr lang="en-US" dirty="0" smtClean="0"/>
          </a:p>
          <a:p>
            <a:pPr>
              <a:buNone/>
            </a:pPr>
            <a:r>
              <a:rPr lang="en-US" dirty="0" smtClean="0"/>
              <a:t>Now the class user must use </a:t>
            </a:r>
            <a:r>
              <a:rPr lang="en-US" dirty="0" err="1" smtClean="0"/>
              <a:t>myCounter.current</a:t>
            </a:r>
            <a:r>
              <a:rPr lang="en-US" dirty="0" smtClean="0"/>
              <a:t>, without parentheses.</a:t>
            </a:r>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Getter and Setter</a:t>
            </a:r>
            <a:endParaRPr lang="en-US" dirty="0"/>
          </a:p>
        </p:txBody>
      </p:sp>
      <p:sp>
        <p:nvSpPr>
          <p:cNvPr id="3" name="Content Placeholder 2"/>
          <p:cNvSpPr>
            <a:spLocks noGrp="1"/>
          </p:cNvSpPr>
          <p:nvPr>
            <p:ph idx="1"/>
          </p:nvPr>
        </p:nvSpPr>
        <p:spPr/>
        <p:txBody>
          <a:bodyPr/>
          <a:lstStyle/>
          <a:p>
            <a:r>
              <a:rPr lang="en-US" dirty="0" err="1" smtClean="0"/>
              <a:t>Scala</a:t>
            </a:r>
            <a:r>
              <a:rPr lang="en-US" dirty="0" smtClean="0"/>
              <a:t> provides getter and setter methods for every field. Here, we define a public field: </a:t>
            </a:r>
            <a:endParaRPr lang="en-US" dirty="0" smtClean="0"/>
          </a:p>
          <a:p>
            <a:pPr>
              <a:buNone/>
            </a:pPr>
            <a:r>
              <a:rPr lang="en-US" dirty="0" smtClean="0"/>
              <a:t>class Person { </a:t>
            </a:r>
            <a:endParaRPr lang="en-US" dirty="0" smtClean="0"/>
          </a:p>
          <a:p>
            <a:pPr>
              <a:buNone/>
            </a:pPr>
            <a:r>
              <a:rPr lang="en-US" dirty="0" err="1" smtClean="0"/>
              <a:t>var</a:t>
            </a:r>
            <a:r>
              <a:rPr lang="en-US" dirty="0" smtClean="0"/>
              <a:t> age = 0 </a:t>
            </a:r>
            <a:endParaRPr lang="en-US" dirty="0" smtClean="0"/>
          </a:p>
          <a:p>
            <a:pPr>
              <a:buNone/>
            </a:pPr>
            <a:r>
              <a:rPr lang="en-US" dirty="0" smtClean="0"/>
              <a:t>}</a:t>
            </a:r>
            <a:endParaRPr lang="en-US" dirty="0" smtClean="0"/>
          </a:p>
          <a:p>
            <a:pPr>
              <a:buNone/>
            </a:pPr>
            <a:endParaRPr lang="en-US" dirty="0" smtClean="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Scala</a:t>
            </a:r>
            <a:r>
              <a:rPr lang="en-US" dirty="0" smtClean="0"/>
              <a:t> generates a class for the JVM with a private age field and getter and setter methods. These methods are public because we did not declare age as private. (For a private field, the getter and setter methods are private.) In </a:t>
            </a:r>
            <a:r>
              <a:rPr lang="en-US" dirty="0" err="1" smtClean="0"/>
              <a:t>Scala</a:t>
            </a:r>
            <a:r>
              <a:rPr lang="en-US" dirty="0" smtClean="0"/>
              <a:t>, the getter and setter methods are called age and age_=. For example,</a:t>
            </a:r>
            <a:endParaRPr lang="en-US" dirty="0" smtClean="0"/>
          </a:p>
          <a:p>
            <a:pPr>
              <a:buNone/>
            </a:pPr>
            <a:endParaRPr lang="en-US" dirty="0" smtClean="0"/>
          </a:p>
          <a:p>
            <a:pPr>
              <a:buNone/>
            </a:pPr>
            <a:r>
              <a:rPr lang="en-US" dirty="0" err="1" smtClean="0"/>
              <a:t>println</a:t>
            </a:r>
            <a:r>
              <a:rPr lang="en-US" dirty="0" smtClean="0"/>
              <a:t>(</a:t>
            </a:r>
            <a:r>
              <a:rPr lang="en-US" dirty="0" err="1" smtClean="0"/>
              <a:t>sunny.age</a:t>
            </a:r>
            <a:r>
              <a:rPr lang="en-US" dirty="0" smtClean="0"/>
              <a:t>) // Calls the method </a:t>
            </a:r>
            <a:r>
              <a:rPr lang="en-US" dirty="0" err="1" smtClean="0"/>
              <a:t>sunny.age</a:t>
            </a:r>
            <a:r>
              <a:rPr lang="en-US" dirty="0" smtClean="0"/>
              <a:t>()</a:t>
            </a:r>
            <a:endParaRPr lang="en-US" dirty="0" smtClean="0"/>
          </a:p>
          <a:p>
            <a:pPr>
              <a:buNone/>
            </a:pPr>
            <a:r>
              <a:rPr lang="en-US" dirty="0" smtClean="0"/>
              <a:t> </a:t>
            </a:r>
            <a:r>
              <a:rPr lang="en-US" dirty="0" err="1" smtClean="0"/>
              <a:t>sunny.age</a:t>
            </a:r>
            <a:r>
              <a:rPr lang="en-US" dirty="0" smtClean="0"/>
              <a:t> = 21 // Calls </a:t>
            </a:r>
            <a:r>
              <a:rPr lang="en-US" dirty="0" err="1" smtClean="0"/>
              <a:t>sunny.age</a:t>
            </a:r>
            <a:r>
              <a:rPr lang="en-US" dirty="0" smtClean="0"/>
              <a:t>_=(21)</a:t>
            </a:r>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 Check…</a:t>
            </a:r>
            <a:endParaRPr lang="en-US" dirty="0"/>
          </a:p>
        </p:txBody>
      </p:sp>
      <p:sp>
        <p:nvSpPr>
          <p:cNvPr id="3" name="Content Placeholder 2"/>
          <p:cNvSpPr>
            <a:spLocks noGrp="1"/>
          </p:cNvSpPr>
          <p:nvPr>
            <p:ph idx="1"/>
          </p:nvPr>
        </p:nvSpPr>
        <p:spPr/>
        <p:txBody>
          <a:bodyPr>
            <a:normAutofit fontScale="92500"/>
          </a:bodyPr>
          <a:lstStyle/>
          <a:p>
            <a:r>
              <a:rPr lang="en-US" dirty="0" smtClean="0"/>
              <a:t>Compile the Person class and then look at the </a:t>
            </a:r>
            <a:r>
              <a:rPr lang="en-US" dirty="0" err="1" smtClean="0"/>
              <a:t>bytecode</a:t>
            </a:r>
            <a:r>
              <a:rPr lang="en-US" dirty="0" smtClean="0"/>
              <a:t> with </a:t>
            </a:r>
            <a:r>
              <a:rPr lang="en-US" dirty="0" err="1" smtClean="0"/>
              <a:t>javap</a:t>
            </a:r>
            <a:r>
              <a:rPr lang="en-US" dirty="0" smtClean="0"/>
              <a:t>:</a:t>
            </a:r>
            <a:endParaRPr lang="en-US" dirty="0" smtClean="0"/>
          </a:p>
          <a:p>
            <a:pPr>
              <a:buNone/>
            </a:pPr>
            <a:endParaRPr lang="en-US" dirty="0" smtClean="0"/>
          </a:p>
          <a:p>
            <a:pPr>
              <a:buNone/>
            </a:pPr>
            <a:r>
              <a:rPr lang="en-US" dirty="0" smtClean="0"/>
              <a:t>Compiled from "</a:t>
            </a:r>
            <a:r>
              <a:rPr lang="en-US" dirty="0" err="1" smtClean="0"/>
              <a:t>Person.scala</a:t>
            </a:r>
            <a:r>
              <a:rPr lang="en-US" dirty="0" smtClean="0"/>
              <a:t>" </a:t>
            </a:r>
            <a:endParaRPr lang="en-US" dirty="0" smtClean="0"/>
          </a:p>
          <a:p>
            <a:pPr>
              <a:buNone/>
            </a:pPr>
            <a:r>
              <a:rPr lang="en-US" dirty="0" smtClean="0"/>
              <a:t>public class Person extends </a:t>
            </a:r>
            <a:r>
              <a:rPr lang="en-US" dirty="0" err="1" smtClean="0"/>
              <a:t>java.lang.Object</a:t>
            </a:r>
            <a:r>
              <a:rPr lang="en-US" dirty="0" smtClean="0"/>
              <a:t> implements </a:t>
            </a:r>
            <a:r>
              <a:rPr lang="en-US" dirty="0" err="1" smtClean="0"/>
              <a:t>scala.ScalaObject</a:t>
            </a:r>
            <a:r>
              <a:rPr lang="en-US" dirty="0" smtClean="0"/>
              <a:t>{ </a:t>
            </a:r>
            <a:endParaRPr lang="en-US" dirty="0" smtClean="0"/>
          </a:p>
          <a:p>
            <a:pPr>
              <a:buNone/>
            </a:pPr>
            <a:r>
              <a:rPr lang="en-US" dirty="0" smtClean="0"/>
              <a:t>private </a:t>
            </a:r>
            <a:r>
              <a:rPr lang="en-US" dirty="0" err="1" smtClean="0"/>
              <a:t>int</a:t>
            </a:r>
            <a:r>
              <a:rPr lang="en-US" dirty="0" smtClean="0"/>
              <a:t> age; </a:t>
            </a:r>
            <a:endParaRPr lang="en-US" dirty="0" smtClean="0"/>
          </a:p>
          <a:p>
            <a:pPr>
              <a:buNone/>
            </a:pPr>
            <a:r>
              <a:rPr lang="en-US" dirty="0" smtClean="0"/>
              <a:t>public </a:t>
            </a:r>
            <a:r>
              <a:rPr lang="en-US" dirty="0" err="1" smtClean="0"/>
              <a:t>int</a:t>
            </a:r>
            <a:r>
              <a:rPr lang="en-US" dirty="0" smtClean="0"/>
              <a:t> age(); </a:t>
            </a:r>
            <a:endParaRPr lang="en-US" dirty="0" smtClean="0"/>
          </a:p>
          <a:p>
            <a:pPr>
              <a:buNone/>
            </a:pPr>
            <a:r>
              <a:rPr lang="en-US" dirty="0" smtClean="0"/>
              <a:t>public void </a:t>
            </a:r>
            <a:r>
              <a:rPr lang="en-US" dirty="0" err="1" smtClean="0"/>
              <a:t>age_$eq</a:t>
            </a:r>
            <a:r>
              <a:rPr lang="en-US" dirty="0" smtClean="0"/>
              <a:t>(</a:t>
            </a:r>
            <a:r>
              <a:rPr lang="en-US" dirty="0" err="1" smtClean="0"/>
              <a:t>int</a:t>
            </a:r>
            <a:r>
              <a:rPr lang="en-US" dirty="0" smtClean="0"/>
              <a:t>); </a:t>
            </a:r>
            <a:endParaRPr lang="en-US" dirty="0" smtClean="0"/>
          </a:p>
          <a:p>
            <a:pPr>
              <a:buNone/>
            </a:pPr>
            <a:r>
              <a:rPr lang="en-US" dirty="0" smtClean="0"/>
              <a:t>public Person(); </a:t>
            </a:r>
            <a:endParaRPr lang="en-US" dirty="0" smtClean="0"/>
          </a:p>
          <a:p>
            <a:pPr>
              <a:buNone/>
            </a:pPr>
            <a:r>
              <a:rPr lang="en-US" dirty="0" smtClean="0"/>
              <a:t>}</a:t>
            </a:r>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 you can see, the compiler created methods age and </a:t>
            </a:r>
            <a:r>
              <a:rPr lang="en-US" dirty="0" err="1" smtClean="0"/>
              <a:t>age_$eq</a:t>
            </a:r>
            <a:r>
              <a:rPr lang="en-US" dirty="0" smtClean="0"/>
              <a:t>. (The = symbol is translated to $</a:t>
            </a:r>
            <a:r>
              <a:rPr lang="en-US" dirty="0" err="1" smtClean="0"/>
              <a:t>eq</a:t>
            </a:r>
            <a:r>
              <a:rPr lang="en-US" dirty="0" smtClean="0"/>
              <a:t> because the JVM does not allow an = in a method name.)</a:t>
            </a:r>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At any time, you can redefine the getter and setter methods yourself. For example, </a:t>
            </a:r>
            <a:endParaRPr lang="en-US" dirty="0" smtClean="0"/>
          </a:p>
          <a:p>
            <a:pPr>
              <a:buNone/>
            </a:pPr>
            <a:r>
              <a:rPr lang="en-US" sz="2400" dirty="0" smtClean="0"/>
              <a:t>class Person { </a:t>
            </a:r>
            <a:endParaRPr lang="en-US" sz="2400" dirty="0" smtClean="0"/>
          </a:p>
          <a:p>
            <a:pPr>
              <a:buNone/>
            </a:pPr>
            <a:r>
              <a:rPr lang="en-US" sz="2400" dirty="0" smtClean="0"/>
              <a:t>private </a:t>
            </a:r>
            <a:r>
              <a:rPr lang="en-US" sz="2400" dirty="0" err="1" smtClean="0"/>
              <a:t>var</a:t>
            </a:r>
            <a:r>
              <a:rPr lang="en-US" sz="2400" dirty="0" smtClean="0"/>
              <a:t> </a:t>
            </a:r>
            <a:r>
              <a:rPr lang="en-US" sz="2400" dirty="0" err="1" smtClean="0"/>
              <a:t>privateAge</a:t>
            </a:r>
            <a:r>
              <a:rPr lang="en-US" sz="2400" dirty="0" smtClean="0"/>
              <a:t> = 0 // Make private and rename </a:t>
            </a:r>
            <a:endParaRPr lang="en-US" sz="2400" dirty="0" smtClean="0"/>
          </a:p>
          <a:p>
            <a:pPr>
              <a:buNone/>
            </a:pPr>
            <a:r>
              <a:rPr lang="en-US" sz="2400" dirty="0" smtClean="0"/>
              <a:t>def age = </a:t>
            </a:r>
            <a:r>
              <a:rPr lang="en-US" sz="2400" dirty="0" err="1" smtClean="0"/>
              <a:t>privateAge</a:t>
            </a:r>
            <a:r>
              <a:rPr lang="en-US" sz="2400" dirty="0" smtClean="0"/>
              <a:t> </a:t>
            </a:r>
            <a:endParaRPr lang="en-US" sz="2400" dirty="0" smtClean="0"/>
          </a:p>
          <a:p>
            <a:pPr>
              <a:buNone/>
            </a:pPr>
            <a:r>
              <a:rPr lang="en-US" sz="2400" dirty="0" smtClean="0"/>
              <a:t>def age_=(</a:t>
            </a:r>
            <a:r>
              <a:rPr lang="en-US" sz="2400" dirty="0" err="1" smtClean="0"/>
              <a:t>newValue</a:t>
            </a:r>
            <a:r>
              <a:rPr lang="en-US" sz="2400" dirty="0" smtClean="0"/>
              <a:t>: </a:t>
            </a:r>
            <a:r>
              <a:rPr lang="en-US" sz="2400" dirty="0" err="1" smtClean="0"/>
              <a:t>Int</a:t>
            </a:r>
            <a:r>
              <a:rPr lang="en-US" sz="2400" dirty="0" smtClean="0"/>
              <a:t>) {</a:t>
            </a:r>
            <a:endParaRPr lang="en-US" sz="2400" dirty="0" smtClean="0"/>
          </a:p>
          <a:p>
            <a:pPr>
              <a:buNone/>
            </a:pPr>
            <a:r>
              <a:rPr lang="en-US" sz="2400" dirty="0" smtClean="0"/>
              <a:t> if (</a:t>
            </a:r>
            <a:r>
              <a:rPr lang="en-US" sz="2400" dirty="0" err="1" smtClean="0"/>
              <a:t>newValue</a:t>
            </a:r>
            <a:r>
              <a:rPr lang="en-US" sz="2400" dirty="0" smtClean="0"/>
              <a:t> &gt; </a:t>
            </a:r>
            <a:r>
              <a:rPr lang="en-US" sz="2400" dirty="0" err="1" smtClean="0"/>
              <a:t>privateAge</a:t>
            </a:r>
            <a:r>
              <a:rPr lang="en-US" sz="2400" dirty="0" smtClean="0"/>
              <a:t>) </a:t>
            </a:r>
            <a:r>
              <a:rPr lang="en-US" sz="2400" dirty="0" err="1" smtClean="0"/>
              <a:t>privateAge</a:t>
            </a:r>
            <a:r>
              <a:rPr lang="en-US" sz="2400" dirty="0" smtClean="0"/>
              <a:t> = </a:t>
            </a:r>
            <a:r>
              <a:rPr lang="en-US" sz="2400" dirty="0" err="1" smtClean="0"/>
              <a:t>newValue</a:t>
            </a:r>
            <a:r>
              <a:rPr lang="en-US" sz="2400" dirty="0" smtClean="0"/>
              <a:t>; // Can’t get younger </a:t>
            </a:r>
            <a:endParaRPr lang="en-US" sz="2400" dirty="0" smtClean="0"/>
          </a:p>
          <a:p>
            <a:pPr>
              <a:buNone/>
            </a:pPr>
            <a:r>
              <a:rPr lang="en-US" sz="2400" dirty="0" smtClean="0"/>
              <a:t>} </a:t>
            </a:r>
            <a:endParaRPr lang="en-US" sz="2400" dirty="0" smtClean="0"/>
          </a:p>
          <a:p>
            <a:pPr>
              <a:buNone/>
            </a:pPr>
            <a:r>
              <a:rPr lang="en-US" sz="2400" dirty="0" smtClean="0"/>
              <a:t>}</a:t>
            </a:r>
            <a:endParaRPr lang="en-US" sz="2400"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user of your class still accesses sunny</a:t>
            </a:r>
            <a:r>
              <a:rPr lang="en-US" dirty="0" err="1" smtClean="0"/>
              <a:t>.age</a:t>
            </a:r>
            <a:r>
              <a:rPr lang="en-US" dirty="0" smtClean="0"/>
              <a:t>, but now Sunny can’t get younger:</a:t>
            </a:r>
            <a:endParaRPr lang="en-US" dirty="0" smtClean="0"/>
          </a:p>
          <a:p>
            <a:pPr>
              <a:buNone/>
            </a:pPr>
            <a:r>
              <a:rPr lang="en-US" dirty="0" smtClean="0"/>
              <a:t> </a:t>
            </a:r>
            <a:r>
              <a:rPr lang="en-US" dirty="0" err="1" smtClean="0"/>
              <a:t>val</a:t>
            </a:r>
            <a:r>
              <a:rPr lang="en-US" dirty="0" smtClean="0"/>
              <a:t> sunny = new Person</a:t>
            </a:r>
            <a:endParaRPr lang="en-US" dirty="0" smtClean="0"/>
          </a:p>
          <a:p>
            <a:pPr>
              <a:buNone/>
            </a:pPr>
            <a:r>
              <a:rPr lang="en-US" dirty="0" smtClean="0"/>
              <a:t> </a:t>
            </a:r>
            <a:r>
              <a:rPr lang="en-US" dirty="0" err="1" smtClean="0"/>
              <a:t>sunny.age</a:t>
            </a:r>
            <a:r>
              <a:rPr lang="en-US" dirty="0" smtClean="0"/>
              <a:t> = 30</a:t>
            </a:r>
            <a:endParaRPr lang="en-US" dirty="0" smtClean="0"/>
          </a:p>
          <a:p>
            <a:pPr>
              <a:buNone/>
            </a:pPr>
            <a:r>
              <a:rPr lang="en-US" dirty="0" smtClean="0"/>
              <a:t> </a:t>
            </a:r>
            <a:r>
              <a:rPr lang="en-US" dirty="0" err="1" smtClean="0"/>
              <a:t>sunny.age</a:t>
            </a:r>
            <a:r>
              <a:rPr lang="en-US" dirty="0" smtClean="0"/>
              <a:t> = 21 </a:t>
            </a:r>
            <a:endParaRPr lang="en-US" dirty="0" smtClean="0"/>
          </a:p>
          <a:p>
            <a:pPr>
              <a:buNone/>
            </a:pPr>
            <a:r>
              <a:rPr lang="en-US" dirty="0" err="1" smtClean="0"/>
              <a:t>println</a:t>
            </a:r>
            <a:r>
              <a:rPr lang="en-US" dirty="0" smtClean="0"/>
              <a:t>(</a:t>
            </a:r>
            <a:r>
              <a:rPr lang="en-US" dirty="0" err="1" smtClean="0"/>
              <a:t>sunny.age</a:t>
            </a:r>
            <a:r>
              <a:rPr lang="en-US" dirty="0" smtClean="0"/>
              <a:t>) // 30</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2071370" y="1036955"/>
          <a:ext cx="8048625" cy="4467225"/>
        </p:xfrm>
        <a:graphic>
          <a:graphicData uri="http://schemas.openxmlformats.org/presentationml/2006/ole">
            <mc:AlternateContent xmlns:mc="http://schemas.openxmlformats.org/markup-compatibility/2006">
              <mc:Choice xmlns:v="urn:schemas-microsoft-com:vml" Requires="v">
                <p:oleObj spid="_x0000_s5121" name="" r:id="rId1" imgW="8048625" imgH="4467225" progId="PBrush">
                  <p:embed/>
                </p:oleObj>
              </mc:Choice>
              <mc:Fallback>
                <p:oleObj name="" r:id="rId1" imgW="8048625" imgH="4467225" progId="PBrush">
                  <p:embed/>
                  <p:pic>
                    <p:nvPicPr>
                      <p:cNvPr id="0" name="Picture 5120" descr="image5"/>
                      <p:cNvPicPr/>
                      <p:nvPr/>
                    </p:nvPicPr>
                    <p:blipFill>
                      <a:blip r:embed="rId2"/>
                      <a:stretch>
                        <a:fillRect/>
                      </a:stretch>
                    </p:blipFill>
                    <p:spPr>
                      <a:xfrm>
                        <a:off x="2071370" y="1036955"/>
                        <a:ext cx="8048625" cy="4467225"/>
                      </a:xfrm>
                      <a:prstGeom prst="rect">
                        <a:avLst/>
                      </a:prstGeom>
                      <a:noFill/>
                      <a:ln w="9525">
                        <a:noFill/>
                      </a:ln>
                    </p:spPr>
                  </p:pic>
                </p:oleObj>
              </mc:Fallback>
            </mc:AlternateContent>
          </a:graphicData>
        </a:graphic>
      </p:graphicFrame>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may sound scary that </a:t>
            </a:r>
            <a:r>
              <a:rPr lang="en-US" dirty="0" err="1" smtClean="0"/>
              <a:t>Scala</a:t>
            </a:r>
            <a:r>
              <a:rPr lang="en-US" dirty="0" smtClean="0"/>
              <a:t> generates getter and setter methods for every field. But you have some control over this process.</a:t>
            </a:r>
            <a:endParaRPr lang="en-US" dirty="0" smtClean="0"/>
          </a:p>
          <a:p>
            <a:pPr lvl="1"/>
            <a:r>
              <a:rPr lang="en-US" dirty="0" smtClean="0"/>
              <a:t>If the field is private, the getter and setter are private.</a:t>
            </a:r>
            <a:endParaRPr lang="en-US" dirty="0" smtClean="0"/>
          </a:p>
          <a:p>
            <a:pPr lvl="1"/>
            <a:r>
              <a:rPr lang="en-US" dirty="0" smtClean="0"/>
              <a:t>If the field is a </a:t>
            </a:r>
            <a:r>
              <a:rPr lang="en-US" dirty="0" err="1" smtClean="0"/>
              <a:t>val</a:t>
            </a:r>
            <a:r>
              <a:rPr lang="en-US" dirty="0" smtClean="0"/>
              <a:t>, only a getter is generated.</a:t>
            </a:r>
            <a:endParaRPr lang="en-US" dirty="0" smtClean="0"/>
          </a:p>
          <a:p>
            <a:pPr lvl="1"/>
            <a:r>
              <a:rPr lang="en-US" dirty="0" smtClean="0"/>
              <a:t> If you don’t want any getter or setter, declare the field as private[this]</a:t>
            </a:r>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with Only Getters / </a:t>
            </a:r>
            <a:r>
              <a:rPr lang="en-US" dirty="0" err="1" smtClean="0"/>
              <a:t>ReadOnly</a:t>
            </a:r>
            <a:r>
              <a:rPr lang="en-US" dirty="0" smtClean="0"/>
              <a:t> </a:t>
            </a:r>
            <a:endParaRPr lang="en-US" dirty="0"/>
          </a:p>
        </p:txBody>
      </p:sp>
      <p:sp>
        <p:nvSpPr>
          <p:cNvPr id="3" name="Content Placeholder 2"/>
          <p:cNvSpPr>
            <a:spLocks noGrp="1"/>
          </p:cNvSpPr>
          <p:nvPr>
            <p:ph idx="1"/>
          </p:nvPr>
        </p:nvSpPr>
        <p:spPr/>
        <p:txBody>
          <a:bodyPr/>
          <a:lstStyle/>
          <a:p>
            <a:r>
              <a:rPr lang="en-US" dirty="0" smtClean="0"/>
              <a:t>Sometimes you want a </a:t>
            </a:r>
            <a:r>
              <a:rPr lang="en-US" i="1" dirty="0" smtClean="0"/>
              <a:t>read-only property with a getter but no setter. If the value </a:t>
            </a:r>
            <a:r>
              <a:rPr lang="en-US" dirty="0" smtClean="0"/>
              <a:t>of the property never changes after the object has been constructed, use a </a:t>
            </a:r>
            <a:r>
              <a:rPr lang="en-US" dirty="0" err="1" smtClean="0"/>
              <a:t>val</a:t>
            </a:r>
            <a:r>
              <a:rPr lang="en-US" dirty="0" smtClean="0"/>
              <a:t> field:</a:t>
            </a:r>
            <a:endParaRPr lang="en-US" dirty="0" smtClean="0"/>
          </a:p>
          <a:p>
            <a:pPr>
              <a:buNone/>
            </a:pPr>
            <a:endParaRPr lang="en-US" dirty="0" smtClean="0"/>
          </a:p>
          <a:p>
            <a:pPr>
              <a:buNone/>
            </a:pPr>
            <a:r>
              <a:rPr lang="en-US" dirty="0" smtClean="0"/>
              <a:t>class Message {</a:t>
            </a:r>
            <a:endParaRPr lang="en-US" dirty="0" smtClean="0"/>
          </a:p>
          <a:p>
            <a:pPr>
              <a:buNone/>
            </a:pPr>
            <a:r>
              <a:rPr lang="en-US" dirty="0" err="1" smtClean="0"/>
              <a:t>val</a:t>
            </a:r>
            <a:r>
              <a:rPr lang="en-US" dirty="0" smtClean="0"/>
              <a:t> </a:t>
            </a:r>
            <a:r>
              <a:rPr lang="en-US" dirty="0" err="1" smtClean="0"/>
              <a:t>timeStamp</a:t>
            </a:r>
            <a:r>
              <a:rPr lang="en-US" dirty="0" smtClean="0"/>
              <a:t> = new </a:t>
            </a:r>
            <a:r>
              <a:rPr lang="en-US" dirty="0" err="1" smtClean="0"/>
              <a:t>java.util.Date</a:t>
            </a:r>
            <a:endParaRPr lang="en-US" dirty="0" smtClean="0"/>
          </a:p>
          <a:p>
            <a:pPr>
              <a:buNone/>
            </a:pPr>
            <a:r>
              <a:rPr lang="en-US" dirty="0" smtClean="0"/>
              <a:t>...</a:t>
            </a:r>
            <a:endParaRPr lang="en-US" dirty="0" smtClean="0"/>
          </a:p>
          <a:p>
            <a:pPr>
              <a:buNone/>
            </a:pPr>
            <a:r>
              <a:rPr lang="en-US" dirty="0" smtClean="0"/>
              <a:t>}</a:t>
            </a:r>
            <a:endParaRPr lang="en-US" dirty="0" smtClean="0"/>
          </a:p>
          <a:p>
            <a:pPr>
              <a:buNone/>
            </a:pPr>
            <a:r>
              <a:rPr lang="en-US" dirty="0" err="1" smtClean="0"/>
              <a:t>Scala</a:t>
            </a:r>
            <a:r>
              <a:rPr lang="en-US" dirty="0" smtClean="0"/>
              <a:t> makes a private final field and a getter method, but no setter.</a:t>
            </a: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have four choices for implementing properties:</a:t>
            </a:r>
            <a:endParaRPr lang="en-US" dirty="0" smtClean="0"/>
          </a:p>
          <a:p>
            <a:pPr>
              <a:buNone/>
            </a:pPr>
            <a:r>
              <a:rPr lang="en-US" dirty="0" smtClean="0"/>
              <a:t>1. </a:t>
            </a:r>
            <a:r>
              <a:rPr lang="en-US" dirty="0" err="1" smtClean="0"/>
              <a:t>var</a:t>
            </a:r>
            <a:r>
              <a:rPr lang="en-US" dirty="0" smtClean="0"/>
              <a:t> </a:t>
            </a:r>
            <a:r>
              <a:rPr lang="en-US" dirty="0" err="1" smtClean="0"/>
              <a:t>foo</a:t>
            </a:r>
            <a:r>
              <a:rPr lang="en-US" dirty="0" smtClean="0"/>
              <a:t>: </a:t>
            </a:r>
            <a:r>
              <a:rPr lang="en-US" dirty="0" err="1" smtClean="0"/>
              <a:t>Scala</a:t>
            </a:r>
            <a:r>
              <a:rPr lang="en-US" dirty="0" smtClean="0"/>
              <a:t> synthesizes a getter and a setter.</a:t>
            </a:r>
            <a:endParaRPr lang="en-US" dirty="0" smtClean="0"/>
          </a:p>
          <a:p>
            <a:pPr>
              <a:buNone/>
            </a:pPr>
            <a:r>
              <a:rPr lang="it-IT" dirty="0" smtClean="0"/>
              <a:t>2. val foo: Scala synthesizes a getter.</a:t>
            </a:r>
            <a:endParaRPr lang="it-IT" dirty="0" smtClean="0"/>
          </a:p>
          <a:p>
            <a:pPr>
              <a:buNone/>
            </a:pPr>
            <a:r>
              <a:rPr lang="en-US" dirty="0" smtClean="0"/>
              <a:t>3. You define methods </a:t>
            </a:r>
            <a:r>
              <a:rPr lang="en-US" dirty="0" err="1" smtClean="0"/>
              <a:t>foo</a:t>
            </a:r>
            <a:r>
              <a:rPr lang="en-US" dirty="0" smtClean="0"/>
              <a:t> and </a:t>
            </a:r>
            <a:r>
              <a:rPr lang="en-US" dirty="0" err="1" smtClean="0"/>
              <a:t>foo</a:t>
            </a:r>
            <a:r>
              <a:rPr lang="en-US" dirty="0" smtClean="0"/>
              <a:t>_=.</a:t>
            </a:r>
            <a:endParaRPr lang="en-US" dirty="0" smtClean="0"/>
          </a:p>
          <a:p>
            <a:pPr>
              <a:buNone/>
            </a:pPr>
            <a:r>
              <a:rPr lang="en-US" dirty="0" smtClean="0"/>
              <a:t>4. You define a method </a:t>
            </a:r>
            <a:r>
              <a:rPr lang="en-US" dirty="0" err="1" smtClean="0"/>
              <a:t>foo</a:t>
            </a:r>
            <a:r>
              <a:rPr lang="en-US" dirty="0" smtClean="0"/>
              <a:t>.</a:t>
            </a:r>
            <a:endParaRPr lang="en-US" dirty="0" smtClean="0"/>
          </a:p>
          <a:p>
            <a:pPr>
              <a:buNone/>
            </a:pPr>
            <a:endParaRPr lang="en-US" dirty="0" smtClean="0"/>
          </a:p>
          <a:p>
            <a:r>
              <a:rPr lang="en-US" b="1" dirty="0" smtClean="0"/>
              <a:t>In </a:t>
            </a:r>
            <a:r>
              <a:rPr lang="en-US" b="1" dirty="0" err="1" smtClean="0"/>
              <a:t>Scala</a:t>
            </a:r>
            <a:r>
              <a:rPr lang="en-US" b="1" dirty="0" smtClean="0"/>
              <a:t>, you cannot have a write-only property (that is, a property with a setter and no getter).</a:t>
            </a:r>
            <a:endParaRPr lang="en-US" b="1"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Object-Private Fields</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dirty="0" err="1" smtClean="0"/>
              <a:t>Scala</a:t>
            </a:r>
            <a:r>
              <a:rPr lang="en-US" dirty="0" smtClean="0"/>
              <a:t> , a method can access the private fields of </a:t>
            </a:r>
            <a:r>
              <a:rPr lang="en-US" i="1" dirty="0" smtClean="0"/>
              <a:t>all </a:t>
            </a:r>
            <a:r>
              <a:rPr lang="en-US" dirty="0" smtClean="0"/>
              <a:t>objects of its class. For example,</a:t>
            </a:r>
            <a:endParaRPr lang="en-US" dirty="0" smtClean="0"/>
          </a:p>
          <a:p>
            <a:pPr>
              <a:buNone/>
            </a:pPr>
            <a:r>
              <a:rPr lang="en-US" dirty="0" smtClean="0"/>
              <a:t>class Counter {</a:t>
            </a:r>
            <a:endParaRPr lang="en-US" dirty="0" smtClean="0"/>
          </a:p>
          <a:p>
            <a:pPr>
              <a:buNone/>
            </a:pPr>
            <a:r>
              <a:rPr lang="en-US" dirty="0" smtClean="0"/>
              <a:t>private </a:t>
            </a:r>
            <a:r>
              <a:rPr lang="en-US" dirty="0" err="1" smtClean="0"/>
              <a:t>var</a:t>
            </a:r>
            <a:r>
              <a:rPr lang="en-US" dirty="0" smtClean="0"/>
              <a:t> value = 0</a:t>
            </a:r>
            <a:endParaRPr lang="en-US" dirty="0" smtClean="0"/>
          </a:p>
          <a:p>
            <a:pPr>
              <a:buNone/>
            </a:pPr>
            <a:r>
              <a:rPr lang="en-US" dirty="0" smtClean="0"/>
              <a:t>def increment() { value += 1 }</a:t>
            </a:r>
            <a:endParaRPr lang="en-US" dirty="0" smtClean="0"/>
          </a:p>
          <a:p>
            <a:pPr>
              <a:buNone/>
            </a:pPr>
            <a:r>
              <a:rPr lang="en-US" dirty="0" smtClean="0"/>
              <a:t>def </a:t>
            </a:r>
            <a:r>
              <a:rPr lang="en-US" dirty="0" err="1" smtClean="0"/>
              <a:t>isLess</a:t>
            </a:r>
            <a:r>
              <a:rPr lang="en-US" dirty="0" smtClean="0"/>
              <a:t>(other : Counter) = value &lt; </a:t>
            </a:r>
            <a:r>
              <a:rPr lang="en-US" b="1" dirty="0" err="1" smtClean="0"/>
              <a:t>other.value</a:t>
            </a:r>
            <a:endParaRPr lang="en-US" b="1" dirty="0" smtClean="0"/>
          </a:p>
          <a:p>
            <a:pPr>
              <a:buNone/>
            </a:pPr>
            <a:r>
              <a:rPr lang="en-US" dirty="0" smtClean="0"/>
              <a:t>// Can access private field of other object</a:t>
            </a:r>
            <a:endParaRPr lang="en-US" dirty="0" smtClean="0"/>
          </a:p>
          <a:p>
            <a:pPr>
              <a:buNone/>
            </a:pPr>
            <a:r>
              <a:rPr lang="en-US" dirty="0" smtClean="0"/>
              <a:t>}</a:t>
            </a:r>
            <a:endParaRPr lang="en-US" dirty="0" smtClean="0"/>
          </a:p>
          <a:p>
            <a:r>
              <a:rPr lang="en-US" dirty="0" smtClean="0"/>
              <a:t>Accessing </a:t>
            </a:r>
            <a:r>
              <a:rPr lang="en-US" dirty="0" err="1" smtClean="0"/>
              <a:t>other.value</a:t>
            </a:r>
            <a:r>
              <a:rPr lang="en-US" dirty="0" smtClean="0"/>
              <a:t> is legal because other is also a Counter object.</a:t>
            </a:r>
            <a:endParaRPr lang="en-US" dirty="0" smtClean="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Scala</a:t>
            </a:r>
            <a:r>
              <a:rPr lang="en-US" dirty="0" smtClean="0"/>
              <a:t> allows an even more severe access restriction, with the private[this] qualifier:</a:t>
            </a:r>
            <a:endParaRPr lang="en-US" dirty="0" smtClean="0"/>
          </a:p>
          <a:p>
            <a:pPr>
              <a:buNone/>
            </a:pPr>
            <a:r>
              <a:rPr lang="en-US" dirty="0" smtClean="0"/>
              <a:t>private[this] </a:t>
            </a:r>
            <a:r>
              <a:rPr lang="en-US" dirty="0" err="1" smtClean="0"/>
              <a:t>var</a:t>
            </a:r>
            <a:r>
              <a:rPr lang="en-US" dirty="0" smtClean="0"/>
              <a:t> value = 0 // Accessing </a:t>
            </a:r>
            <a:r>
              <a:rPr lang="en-US" i="1" dirty="0" err="1" smtClean="0"/>
              <a:t>someObject.value</a:t>
            </a:r>
            <a:r>
              <a:rPr lang="en-US" i="1" dirty="0" smtClean="0"/>
              <a:t> is not allowed</a:t>
            </a:r>
            <a:endParaRPr lang="en-US" i="1" dirty="0" smtClean="0"/>
          </a:p>
          <a:p>
            <a:r>
              <a:rPr lang="en-US" dirty="0" smtClean="0"/>
              <a:t>Now, the methods of the Counter class can only access the value field of the current object, not of other objects of type Counter. This access is sometimes called </a:t>
            </a:r>
            <a:r>
              <a:rPr lang="en-US" i="1" dirty="0" smtClean="0"/>
              <a:t>object-private, and it is common in some </a:t>
            </a:r>
            <a:r>
              <a:rPr lang="en-US" i="1" dirty="0" err="1" smtClean="0"/>
              <a:t>OO</a:t>
            </a:r>
            <a:r>
              <a:rPr lang="en-US" i="1" dirty="0" smtClean="0"/>
              <a:t> languages, such as </a:t>
            </a:r>
            <a:r>
              <a:rPr lang="en-US" i="1" dirty="0" err="1" smtClean="0"/>
              <a:t>SmallTalk</a:t>
            </a:r>
            <a:r>
              <a:rPr lang="en-US" i="1" dirty="0" smtClean="0"/>
              <a:t>.</a:t>
            </a:r>
            <a:endParaRPr lang="en-US" dirty="0" smtClean="0"/>
          </a:p>
          <a:p>
            <a:r>
              <a:rPr lang="en-US" dirty="0" smtClean="0"/>
              <a:t>With a class-private field, </a:t>
            </a:r>
            <a:r>
              <a:rPr lang="en-US" dirty="0" err="1" smtClean="0"/>
              <a:t>Scala</a:t>
            </a:r>
            <a:r>
              <a:rPr lang="en-US" dirty="0" smtClean="0"/>
              <a:t> generates private getter and setter methods. However, for an object-private field, no getters and setters are generated at all.</a:t>
            </a:r>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Auxiliary Constructors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As in Java or C++, a </a:t>
            </a:r>
            <a:r>
              <a:rPr lang="en-US" dirty="0" err="1" smtClean="0"/>
              <a:t>Scala</a:t>
            </a:r>
            <a:r>
              <a:rPr lang="en-US" dirty="0" smtClean="0"/>
              <a:t> class can have as many constructors as you like. However, a </a:t>
            </a:r>
            <a:r>
              <a:rPr lang="en-US" dirty="0" err="1" smtClean="0"/>
              <a:t>Scala</a:t>
            </a:r>
            <a:r>
              <a:rPr lang="en-US" dirty="0" smtClean="0"/>
              <a:t> class has one constructor that is more important than all the others, called the </a:t>
            </a:r>
            <a:r>
              <a:rPr lang="en-US" i="1" dirty="0" smtClean="0"/>
              <a:t>primary constructor. In addition, a class may have any number </a:t>
            </a:r>
            <a:r>
              <a:rPr lang="en-US" dirty="0" smtClean="0"/>
              <a:t>of </a:t>
            </a:r>
            <a:r>
              <a:rPr lang="en-US" i="1" dirty="0" smtClean="0"/>
              <a:t>auxiliary constructors.</a:t>
            </a:r>
            <a:endParaRPr lang="en-US" i="1" dirty="0" smtClean="0"/>
          </a:p>
          <a:p>
            <a:r>
              <a:rPr lang="en-US" dirty="0" smtClean="0"/>
              <a:t>We discuss auxiliary constructors first because they are easier to understand. They are very similar to constructors in Java or C++, with just two differences.</a:t>
            </a:r>
            <a:endParaRPr lang="en-US" dirty="0" smtClean="0"/>
          </a:p>
          <a:p>
            <a:pPr>
              <a:buNone/>
            </a:pPr>
            <a:r>
              <a:rPr lang="en-US" dirty="0" smtClean="0"/>
              <a:t>1. The auxiliary constructors are called this. (In Java or C++, constructors have the same name as the class—which is not so convenient if you rename the class.)</a:t>
            </a:r>
            <a:endParaRPr lang="en-US" dirty="0" smtClean="0"/>
          </a:p>
          <a:p>
            <a:pPr>
              <a:buNone/>
            </a:pPr>
            <a:r>
              <a:rPr lang="en-US" dirty="0" smtClean="0"/>
              <a:t>2. Each auxiliary constructor </a:t>
            </a:r>
            <a:r>
              <a:rPr lang="en-US" i="1" dirty="0" smtClean="0"/>
              <a:t>must start with a call to a previously defined </a:t>
            </a:r>
            <a:r>
              <a:rPr lang="en-US" dirty="0" smtClean="0"/>
              <a:t>auxiliary constructor or the primary constructor.</a:t>
            </a:r>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Here is a class with two auxiliary constructors.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class Person {</a:t>
            </a:r>
            <a:endParaRPr lang="en-US" dirty="0" smtClean="0"/>
          </a:p>
          <a:p>
            <a:pPr>
              <a:buNone/>
            </a:pPr>
            <a:r>
              <a:rPr lang="en-US" dirty="0" smtClean="0"/>
              <a:t>private </a:t>
            </a:r>
            <a:r>
              <a:rPr lang="en-US" dirty="0" err="1" smtClean="0"/>
              <a:t>var</a:t>
            </a:r>
            <a:r>
              <a:rPr lang="en-US" dirty="0" smtClean="0"/>
              <a:t> name = ""</a:t>
            </a:r>
            <a:endParaRPr lang="en-US" dirty="0" smtClean="0"/>
          </a:p>
          <a:p>
            <a:pPr>
              <a:buNone/>
            </a:pPr>
            <a:r>
              <a:rPr lang="en-US" dirty="0" smtClean="0"/>
              <a:t>private </a:t>
            </a:r>
            <a:r>
              <a:rPr lang="en-US" dirty="0" err="1" smtClean="0"/>
              <a:t>var</a:t>
            </a:r>
            <a:r>
              <a:rPr lang="en-US" dirty="0" smtClean="0"/>
              <a:t> age = 0</a:t>
            </a:r>
            <a:endParaRPr lang="en-US" dirty="0" smtClean="0"/>
          </a:p>
          <a:p>
            <a:pPr>
              <a:buNone/>
            </a:pPr>
            <a:endParaRPr lang="en-US" dirty="0" smtClean="0"/>
          </a:p>
          <a:p>
            <a:pPr>
              <a:buNone/>
            </a:pPr>
            <a:r>
              <a:rPr lang="en-US" dirty="0" smtClean="0"/>
              <a:t>def this(name: String) { // An auxiliary constructor</a:t>
            </a:r>
            <a:endParaRPr lang="en-US" dirty="0" smtClean="0"/>
          </a:p>
          <a:p>
            <a:pPr>
              <a:buNone/>
            </a:pPr>
            <a:r>
              <a:rPr lang="en-US" dirty="0" smtClean="0"/>
              <a:t>this() // Calls primary constructor</a:t>
            </a:r>
            <a:endParaRPr lang="en-US" dirty="0" smtClean="0"/>
          </a:p>
          <a:p>
            <a:pPr>
              <a:buNone/>
            </a:pPr>
            <a:r>
              <a:rPr lang="en-US" dirty="0" err="1" smtClean="0"/>
              <a:t>this.name</a:t>
            </a:r>
            <a:r>
              <a:rPr lang="en-US" dirty="0" smtClean="0"/>
              <a:t> = name</a:t>
            </a:r>
            <a:endParaRPr lang="en-US" dirty="0" smtClean="0"/>
          </a:p>
          <a:p>
            <a:pPr>
              <a:buNone/>
            </a:pPr>
            <a:r>
              <a:rPr lang="en-US" dirty="0" smtClean="0"/>
              <a:t>}</a:t>
            </a:r>
            <a:endParaRPr lang="en-US" dirty="0" smtClean="0"/>
          </a:p>
          <a:p>
            <a:pPr>
              <a:buNone/>
            </a:pPr>
            <a:r>
              <a:rPr lang="en-US" dirty="0" smtClean="0"/>
              <a:t>def this(name: String, age: </a:t>
            </a:r>
            <a:r>
              <a:rPr lang="en-US" dirty="0" err="1" smtClean="0"/>
              <a:t>Int</a:t>
            </a:r>
            <a:r>
              <a:rPr lang="en-US" dirty="0" smtClean="0"/>
              <a:t>) { // Another auxiliary constructor</a:t>
            </a:r>
            <a:endParaRPr lang="en-US" dirty="0" smtClean="0"/>
          </a:p>
          <a:p>
            <a:pPr>
              <a:buNone/>
            </a:pPr>
            <a:r>
              <a:rPr lang="en-US" dirty="0" smtClean="0"/>
              <a:t>this(name) // Calls previous auxiliary constructor</a:t>
            </a:r>
            <a:endParaRPr lang="en-US" dirty="0" smtClean="0"/>
          </a:p>
          <a:p>
            <a:pPr>
              <a:buNone/>
            </a:pPr>
            <a:r>
              <a:rPr lang="en-US" dirty="0" err="1" smtClean="0"/>
              <a:t>this.age</a:t>
            </a:r>
            <a:r>
              <a:rPr lang="en-US" dirty="0" smtClean="0"/>
              <a:t> = age</a:t>
            </a:r>
            <a:endParaRPr lang="en-US" dirty="0" smtClean="0"/>
          </a:p>
          <a:p>
            <a:pPr>
              <a:buNone/>
            </a:pPr>
            <a:r>
              <a:rPr lang="en-US" dirty="0" smtClean="0"/>
              <a:t>}</a:t>
            </a:r>
            <a:endParaRPr lang="en-US" dirty="0" smtClean="0"/>
          </a:p>
          <a:p>
            <a:pPr>
              <a:buNone/>
            </a:pPr>
            <a:r>
              <a:rPr lang="en-US" dirty="0" smtClean="0"/>
              <a:t>}</a:t>
            </a:r>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is sufficient to know that a class for which you don’t define a primary constructor has a primary constructor with no arguments.</a:t>
            </a:r>
            <a:endParaRPr lang="en-US" dirty="0" smtClean="0"/>
          </a:p>
          <a:p>
            <a:r>
              <a:rPr lang="en-US" dirty="0" smtClean="0"/>
              <a:t>You can construct objects of this class in three ways:</a:t>
            </a:r>
            <a:endParaRPr lang="en-US" dirty="0" smtClean="0"/>
          </a:p>
          <a:p>
            <a:pPr>
              <a:buNone/>
            </a:pPr>
            <a:endParaRPr lang="en-US" dirty="0" smtClean="0"/>
          </a:p>
          <a:p>
            <a:pPr>
              <a:buNone/>
            </a:pPr>
            <a:r>
              <a:rPr lang="en-US" dirty="0" err="1" smtClean="0"/>
              <a:t>val</a:t>
            </a:r>
            <a:r>
              <a:rPr lang="en-US" dirty="0" smtClean="0"/>
              <a:t> </a:t>
            </a:r>
            <a:r>
              <a:rPr lang="en-US" dirty="0" err="1" smtClean="0"/>
              <a:t>p1</a:t>
            </a:r>
            <a:r>
              <a:rPr lang="en-US" dirty="0" smtClean="0"/>
              <a:t> = new Person // Primary constructor</a:t>
            </a:r>
            <a:endParaRPr lang="en-US" dirty="0" smtClean="0"/>
          </a:p>
          <a:p>
            <a:pPr>
              <a:buNone/>
            </a:pPr>
            <a:r>
              <a:rPr lang="en-US" dirty="0" err="1" smtClean="0"/>
              <a:t>val</a:t>
            </a:r>
            <a:r>
              <a:rPr lang="en-US" dirty="0" smtClean="0"/>
              <a:t> </a:t>
            </a:r>
            <a:r>
              <a:rPr lang="en-US" dirty="0" err="1" smtClean="0"/>
              <a:t>p2</a:t>
            </a:r>
            <a:r>
              <a:rPr lang="en-US" dirty="0" smtClean="0"/>
              <a:t> = new Person("Fred") // First auxiliary constructor</a:t>
            </a:r>
            <a:endParaRPr lang="en-US" dirty="0" smtClean="0"/>
          </a:p>
          <a:p>
            <a:pPr>
              <a:buNone/>
            </a:pPr>
            <a:r>
              <a:rPr lang="en-US" dirty="0" err="1" smtClean="0"/>
              <a:t>val</a:t>
            </a:r>
            <a:r>
              <a:rPr lang="en-US" dirty="0" smtClean="0"/>
              <a:t> </a:t>
            </a:r>
            <a:r>
              <a:rPr lang="en-US" dirty="0" err="1" smtClean="0"/>
              <a:t>p3</a:t>
            </a:r>
            <a:r>
              <a:rPr lang="en-US" dirty="0" smtClean="0"/>
              <a:t> = new Person("Fred", 42) // Second auxiliary constructor</a:t>
            </a:r>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Primary Constructor</a:t>
            </a:r>
            <a:endParaRPr lang="en-US" dirty="0"/>
          </a:p>
        </p:txBody>
      </p:sp>
      <p:sp>
        <p:nvSpPr>
          <p:cNvPr id="3" name="Content Placeholder 2"/>
          <p:cNvSpPr>
            <a:spLocks noGrp="1"/>
          </p:cNvSpPr>
          <p:nvPr>
            <p:ph idx="1"/>
          </p:nvPr>
        </p:nvSpPr>
        <p:spPr/>
        <p:txBody>
          <a:bodyPr>
            <a:normAutofit/>
          </a:bodyPr>
          <a:lstStyle/>
          <a:p>
            <a:r>
              <a:rPr lang="en-US" dirty="0" smtClean="0"/>
              <a:t>In </a:t>
            </a:r>
            <a:r>
              <a:rPr lang="en-US" dirty="0" err="1" smtClean="0"/>
              <a:t>Scala</a:t>
            </a:r>
            <a:r>
              <a:rPr lang="en-US" dirty="0" smtClean="0"/>
              <a:t>, every class has a primary constructor. The primary constructor is not defined with a this method. Instead, it is interwoven with the class definition.</a:t>
            </a:r>
            <a:endParaRPr lang="en-US" dirty="0" smtClean="0"/>
          </a:p>
          <a:p>
            <a:pPr>
              <a:buNone/>
            </a:pPr>
            <a:r>
              <a:rPr lang="en-US" dirty="0" smtClean="0"/>
              <a:t>1. The parameters of the primary constructor are placed </a:t>
            </a:r>
            <a:r>
              <a:rPr lang="en-US" i="1" dirty="0" smtClean="0"/>
              <a:t>immediately after the class name.</a:t>
            </a:r>
            <a:endParaRPr lang="en-US" i="1" dirty="0" smtClean="0"/>
          </a:p>
          <a:p>
            <a:pPr>
              <a:buNone/>
            </a:pPr>
            <a:r>
              <a:rPr lang="en-US" dirty="0" smtClean="0"/>
              <a:t>class Person</a:t>
            </a:r>
            <a:r>
              <a:rPr lang="en-US" b="1" dirty="0" smtClean="0"/>
              <a:t>(</a:t>
            </a:r>
            <a:r>
              <a:rPr lang="en-US" b="1" dirty="0" err="1" smtClean="0"/>
              <a:t>val</a:t>
            </a:r>
            <a:r>
              <a:rPr lang="en-US" b="1" dirty="0" smtClean="0"/>
              <a:t> name: String, </a:t>
            </a:r>
            <a:r>
              <a:rPr lang="en-US" b="1" dirty="0" err="1" smtClean="0"/>
              <a:t>val</a:t>
            </a:r>
            <a:r>
              <a:rPr lang="en-US" b="1" dirty="0" smtClean="0"/>
              <a:t> age: </a:t>
            </a:r>
            <a:r>
              <a:rPr lang="en-US" b="1" dirty="0" err="1" smtClean="0"/>
              <a:t>Int</a:t>
            </a:r>
            <a:r>
              <a:rPr lang="en-US" b="1" dirty="0" smtClean="0"/>
              <a:t>) {</a:t>
            </a:r>
            <a:endParaRPr lang="en-US" b="1" dirty="0" smtClean="0"/>
          </a:p>
          <a:p>
            <a:pPr>
              <a:buNone/>
            </a:pPr>
            <a:r>
              <a:rPr lang="en-US" dirty="0" smtClean="0"/>
              <a:t>// Parameters of primary constructor in (...)</a:t>
            </a:r>
            <a:endParaRPr lang="en-US" dirty="0" smtClean="0"/>
          </a:p>
          <a:p>
            <a:pPr>
              <a:buNone/>
            </a:pPr>
            <a:r>
              <a:rPr lang="en-US" dirty="0" smtClean="0"/>
              <a:t>...</a:t>
            </a:r>
            <a:endParaRPr lang="en-US" dirty="0" smtClean="0"/>
          </a:p>
          <a:p>
            <a:pPr>
              <a:buNone/>
            </a:pPr>
            <a:r>
              <a:rPr lang="en-US" dirty="0" smtClean="0"/>
              <a:t>}</a:t>
            </a:r>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Parameters of the primary constructor turn into fields that are initialized with the construction parameters. In our example, </a:t>
            </a:r>
            <a:r>
              <a:rPr lang="en-US" b="1" dirty="0" smtClean="0"/>
              <a:t>name</a:t>
            </a:r>
            <a:r>
              <a:rPr lang="en-US" dirty="0" smtClean="0"/>
              <a:t> and </a:t>
            </a:r>
            <a:r>
              <a:rPr lang="en-US" b="1" dirty="0" smtClean="0"/>
              <a:t>age</a:t>
            </a:r>
            <a:r>
              <a:rPr lang="en-US" dirty="0" smtClean="0"/>
              <a:t> become fields of the </a:t>
            </a:r>
            <a:r>
              <a:rPr lang="en-US" b="1" dirty="0" smtClean="0"/>
              <a:t>Person</a:t>
            </a:r>
            <a:r>
              <a:rPr lang="en-US" dirty="0" smtClean="0"/>
              <a:t> class. A constructor call such as </a:t>
            </a:r>
            <a:r>
              <a:rPr lang="en-US" b="1" dirty="0" smtClean="0"/>
              <a:t>new Person(“Sunny", 42) </a:t>
            </a:r>
            <a:r>
              <a:rPr lang="en-US" dirty="0" smtClean="0"/>
              <a:t>sets the </a:t>
            </a:r>
            <a:r>
              <a:rPr lang="en-US" b="1" dirty="0" smtClean="0"/>
              <a:t>name</a:t>
            </a:r>
            <a:r>
              <a:rPr lang="en-US" dirty="0" smtClean="0"/>
              <a:t> and </a:t>
            </a:r>
            <a:r>
              <a:rPr lang="en-US" b="1" dirty="0" smtClean="0"/>
              <a:t>age</a:t>
            </a:r>
            <a:r>
              <a:rPr lang="en-US" dirty="0" smtClean="0"/>
              <a:t> fields.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1747520" y="2246630"/>
          <a:ext cx="8696325" cy="2047875"/>
        </p:xfrm>
        <a:graphic>
          <a:graphicData uri="http://schemas.openxmlformats.org/presentationml/2006/ole">
            <mc:AlternateContent xmlns:mc="http://schemas.openxmlformats.org/markup-compatibility/2006">
              <mc:Choice xmlns:v="urn:schemas-microsoft-com:vml" Requires="v">
                <p:oleObj spid="_x0000_s6145" name="" r:id="rId1" imgW="8696325" imgH="2047875" progId="PBrush">
                  <p:embed/>
                </p:oleObj>
              </mc:Choice>
              <mc:Fallback>
                <p:oleObj name="" r:id="rId1" imgW="8696325" imgH="2047875" progId="PBrush">
                  <p:embed/>
                  <p:pic>
                    <p:nvPicPr>
                      <p:cNvPr id="0" name="Picture 6144" descr="image6"/>
                      <p:cNvPicPr/>
                      <p:nvPr/>
                    </p:nvPicPr>
                    <p:blipFill>
                      <a:blip r:embed="rId2"/>
                      <a:stretch>
                        <a:fillRect/>
                      </a:stretch>
                    </p:blipFill>
                    <p:spPr>
                      <a:xfrm>
                        <a:off x="1747520" y="2246630"/>
                        <a:ext cx="8696325" cy="2047875"/>
                      </a:xfrm>
                      <a:prstGeom prst="rect">
                        <a:avLst/>
                      </a:prstGeom>
                      <a:noFill/>
                      <a:ln w="9525">
                        <a:noFill/>
                      </a:ln>
                    </p:spPr>
                  </p:pic>
                </p:oleObj>
              </mc:Fallback>
            </mc:AlternateContent>
          </a:graphicData>
        </a:graphic>
      </p:graphicFrame>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2. The primary constructor executes </a:t>
            </a:r>
            <a:r>
              <a:rPr lang="en-US" i="1" dirty="0" smtClean="0"/>
              <a:t>all statements in the class definition. For </a:t>
            </a:r>
            <a:r>
              <a:rPr lang="en-US" dirty="0" smtClean="0"/>
              <a:t>example, in the following class</a:t>
            </a:r>
            <a:endParaRPr lang="en-US" dirty="0" smtClean="0"/>
          </a:p>
          <a:p>
            <a:pPr>
              <a:buNone/>
            </a:pPr>
            <a:r>
              <a:rPr lang="en-US" dirty="0" smtClean="0"/>
              <a:t>class Person(</a:t>
            </a:r>
            <a:r>
              <a:rPr lang="en-US" dirty="0" err="1" smtClean="0"/>
              <a:t>val</a:t>
            </a:r>
            <a:r>
              <a:rPr lang="en-US" dirty="0" smtClean="0"/>
              <a:t> name: String, </a:t>
            </a:r>
            <a:r>
              <a:rPr lang="en-US" dirty="0" err="1" smtClean="0"/>
              <a:t>val</a:t>
            </a:r>
            <a:r>
              <a:rPr lang="en-US" dirty="0" smtClean="0"/>
              <a:t> age: </a:t>
            </a:r>
            <a:r>
              <a:rPr lang="en-US" dirty="0" err="1" smtClean="0"/>
              <a:t>Int</a:t>
            </a:r>
            <a:r>
              <a:rPr lang="en-US" dirty="0" smtClean="0"/>
              <a:t>) {</a:t>
            </a:r>
            <a:endParaRPr lang="en-US" dirty="0" smtClean="0"/>
          </a:p>
          <a:p>
            <a:pPr>
              <a:buNone/>
            </a:pPr>
            <a:r>
              <a:rPr lang="en-US" b="1" dirty="0" err="1" smtClean="0"/>
              <a:t>println</a:t>
            </a:r>
            <a:r>
              <a:rPr lang="en-US" b="1" dirty="0" smtClean="0"/>
              <a:t>("Just constructed another person")</a:t>
            </a:r>
            <a:endParaRPr lang="en-US" b="1" dirty="0" smtClean="0"/>
          </a:p>
          <a:p>
            <a:pPr>
              <a:buNone/>
            </a:pPr>
            <a:r>
              <a:rPr lang="en-US" dirty="0" smtClean="0"/>
              <a:t>def description = name + " is " + age + " years old"</a:t>
            </a:r>
            <a:endParaRPr lang="en-US" dirty="0" smtClean="0"/>
          </a:p>
          <a:p>
            <a:pPr>
              <a:buNone/>
            </a:pPr>
            <a:r>
              <a:rPr lang="en-US" dirty="0" smtClean="0"/>
              <a:t>}</a:t>
            </a:r>
            <a:endParaRPr lang="en-US" dirty="0" smtClean="0"/>
          </a:p>
          <a:p>
            <a:r>
              <a:rPr lang="en-US" dirty="0" smtClean="0"/>
              <a:t>the </a:t>
            </a:r>
            <a:r>
              <a:rPr lang="en-US" dirty="0" err="1" smtClean="0"/>
              <a:t>println</a:t>
            </a:r>
            <a:r>
              <a:rPr lang="en-US" dirty="0" smtClean="0"/>
              <a:t> statement is a part of the primary constructor. It is executed whenever an object is constructed.</a:t>
            </a:r>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This is useful when you need to configure a field during construction. For example:</a:t>
            </a:r>
            <a:endParaRPr lang="en-US" dirty="0" smtClean="0"/>
          </a:p>
          <a:p>
            <a:pPr>
              <a:buNone/>
            </a:pPr>
            <a:r>
              <a:rPr lang="en-US" dirty="0" smtClean="0"/>
              <a:t>class Person {</a:t>
            </a:r>
            <a:endParaRPr lang="en-US" dirty="0" smtClean="0"/>
          </a:p>
          <a:p>
            <a:pPr>
              <a:buNone/>
            </a:pPr>
            <a:r>
              <a:rPr lang="en-US" dirty="0" smtClean="0"/>
              <a:t>private </a:t>
            </a:r>
            <a:r>
              <a:rPr lang="en-US" dirty="0" err="1" smtClean="0"/>
              <a:t>val</a:t>
            </a:r>
            <a:r>
              <a:rPr lang="en-US" dirty="0" smtClean="0"/>
              <a:t> props = new Properties</a:t>
            </a:r>
            <a:endParaRPr lang="en-US" dirty="0" smtClean="0"/>
          </a:p>
          <a:p>
            <a:pPr>
              <a:buNone/>
            </a:pPr>
            <a:r>
              <a:rPr lang="en-US" dirty="0" err="1" smtClean="0"/>
              <a:t>props.load</a:t>
            </a:r>
            <a:r>
              <a:rPr lang="en-US" dirty="0" smtClean="0"/>
              <a:t>(new </a:t>
            </a:r>
            <a:r>
              <a:rPr lang="en-US" dirty="0" err="1" smtClean="0"/>
              <a:t>FileReader</a:t>
            </a:r>
            <a:r>
              <a:rPr lang="en-US" dirty="0" smtClean="0"/>
              <a:t>("</a:t>
            </a:r>
            <a:r>
              <a:rPr lang="en-US" dirty="0" err="1" smtClean="0"/>
              <a:t>myprog.properties</a:t>
            </a:r>
            <a:r>
              <a:rPr lang="en-US" dirty="0" smtClean="0"/>
              <a:t>"))</a:t>
            </a:r>
            <a:endParaRPr lang="en-US" dirty="0" smtClean="0"/>
          </a:p>
          <a:p>
            <a:pPr>
              <a:buNone/>
            </a:pPr>
            <a:r>
              <a:rPr lang="en-US" dirty="0" smtClean="0"/>
              <a:t>// The statement above is a part of the primary constructor</a:t>
            </a:r>
            <a:endParaRPr lang="en-US" dirty="0" smtClean="0"/>
          </a:p>
          <a:p>
            <a:pPr>
              <a:buNone/>
            </a:pPr>
            <a:r>
              <a:rPr lang="en-US" dirty="0" smtClean="0"/>
              <a:t>...</a:t>
            </a:r>
            <a:endParaRPr lang="en-US" dirty="0" smtClean="0"/>
          </a:p>
          <a:p>
            <a:pPr>
              <a:buNone/>
            </a:pPr>
            <a:r>
              <a:rPr lang="en-US" dirty="0" smtClean="0"/>
              <a:t>}</a:t>
            </a:r>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there are no parameters after the class name, then the class has a primary constructor with no parameters. That constructor simply executes all statements in the body of the class.</a:t>
            </a:r>
            <a:endParaRPr lang="en-US" dirty="0" smtClean="0"/>
          </a:p>
          <a:p>
            <a:endParaRPr lang="en-US" dirty="0" smtClean="0"/>
          </a:p>
          <a:p>
            <a:r>
              <a:rPr lang="en-US" dirty="0" smtClean="0"/>
              <a:t>You can often eliminate auxiliary constructors by using default arguments in the primary constructor. For example:</a:t>
            </a:r>
            <a:endParaRPr lang="en-US" dirty="0" smtClean="0"/>
          </a:p>
          <a:p>
            <a:pPr>
              <a:buNone/>
            </a:pPr>
            <a:endParaRPr lang="en-US" smtClean="0"/>
          </a:p>
          <a:p>
            <a:pPr>
              <a:buNone/>
            </a:pPr>
            <a:r>
              <a:rPr lang="en-US" smtClean="0"/>
              <a:t>class </a:t>
            </a:r>
            <a:r>
              <a:rPr lang="en-US" dirty="0" smtClean="0"/>
              <a:t>Person(</a:t>
            </a:r>
            <a:r>
              <a:rPr lang="en-US" dirty="0" err="1" smtClean="0"/>
              <a:t>val</a:t>
            </a:r>
            <a:r>
              <a:rPr lang="en-US" dirty="0" smtClean="0"/>
              <a:t> name: String = "", </a:t>
            </a:r>
            <a:r>
              <a:rPr lang="en-US" dirty="0" err="1" smtClean="0"/>
              <a:t>val</a:t>
            </a:r>
            <a:r>
              <a:rPr lang="en-US" dirty="0" smtClean="0"/>
              <a:t> age: </a:t>
            </a:r>
            <a:r>
              <a:rPr lang="en-US" dirty="0" err="1" smtClean="0"/>
              <a:t>Int</a:t>
            </a:r>
            <a:r>
              <a:rPr lang="en-US" dirty="0" smtClean="0"/>
              <a:t> = 0)</a:t>
            </a:r>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Inheritance</a:t>
            </a:r>
            <a:endParaRPr lang="en-US"/>
          </a:p>
        </p:txBody>
      </p:sp>
      <p:sp>
        <p:nvSpPr>
          <p:cNvPr id="3" name="Content Placeholder 2"/>
          <p:cNvSpPr>
            <a:spLocks noGrp="1"/>
          </p:cNvSpPr>
          <p:nvPr>
            <p:ph idx="1"/>
          </p:nvPr>
        </p:nvSpPr>
        <p:spPr>
          <a:xfrm>
            <a:off x="838200" y="1356995"/>
            <a:ext cx="10515600" cy="4820285"/>
          </a:xfrm>
        </p:spPr>
        <p:txBody>
          <a:bodyPr>
            <a:normAutofit fontScale="90000"/>
          </a:bodyPr>
          <a:p>
            <a:pPr marL="0" indent="0">
              <a:buNone/>
            </a:pPr>
            <a:r>
              <a:rPr lang="en-US"/>
              <a:t>class Employee{  </a:t>
            </a:r>
            <a:endParaRPr lang="en-US"/>
          </a:p>
          <a:p>
            <a:pPr marL="0" indent="0">
              <a:buNone/>
            </a:pPr>
            <a:r>
              <a:rPr lang="en-US"/>
              <a:t>    var salary:Float = 10000  </a:t>
            </a:r>
            <a:endParaRPr lang="en-US"/>
          </a:p>
          <a:p>
            <a:pPr marL="0" indent="0">
              <a:buNone/>
            </a:pPr>
            <a:r>
              <a:rPr lang="en-US"/>
              <a:t>}  </a:t>
            </a:r>
            <a:endParaRPr lang="en-US"/>
          </a:p>
          <a:p>
            <a:pPr marL="0" indent="0">
              <a:buNone/>
            </a:pPr>
            <a:r>
              <a:rPr lang="en-US"/>
              <a:t>  </a:t>
            </a:r>
            <a:endParaRPr lang="en-US"/>
          </a:p>
          <a:p>
            <a:pPr marL="0" indent="0">
              <a:buNone/>
            </a:pPr>
            <a:r>
              <a:rPr lang="en-US"/>
              <a:t>class Programmer extends Employee{  </a:t>
            </a:r>
            <a:endParaRPr lang="en-US"/>
          </a:p>
          <a:p>
            <a:pPr marL="0" indent="0">
              <a:buNone/>
            </a:pPr>
            <a:r>
              <a:rPr lang="en-US"/>
              <a:t>    var bonus:Int = 5000  </a:t>
            </a:r>
            <a:endParaRPr lang="en-US"/>
          </a:p>
          <a:p>
            <a:pPr marL="0" indent="0">
              <a:buNone/>
            </a:pPr>
            <a:r>
              <a:rPr lang="en-US"/>
              <a:t>    println("Salary = "+salary)  </a:t>
            </a:r>
            <a:endParaRPr lang="en-US"/>
          </a:p>
          <a:p>
            <a:pPr marL="0" indent="0">
              <a:buNone/>
            </a:pPr>
            <a:r>
              <a:rPr lang="en-US"/>
              <a:t>    println("Bonus = "+bonus)  </a:t>
            </a:r>
            <a:endParaRPr lang="en-US"/>
          </a:p>
          <a:p>
            <a:pPr marL="0" indent="0">
              <a:buNone/>
            </a:pPr>
            <a:r>
              <a:rPr lang="en-US"/>
              <a:t>}  </a:t>
            </a:r>
            <a:endParaRPr lang="en-US"/>
          </a:p>
          <a:p>
            <a:pPr marL="0" indent="0">
              <a:buNone/>
            </a:pPr>
            <a:r>
              <a:rPr lang="en-US"/>
              <a:t>  </a:t>
            </a:r>
            <a:endParaRPr lang="en-US"/>
          </a:p>
          <a:p>
            <a:pPr marL="0" indent="0">
              <a:buNone/>
            </a:pPr>
            <a:endParaRPr lang="en-US"/>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Method Overloading</a:t>
            </a:r>
            <a:endParaRPr lang="en-US"/>
          </a:p>
        </p:txBody>
      </p:sp>
      <p:sp>
        <p:nvSpPr>
          <p:cNvPr id="3" name="Content Placeholder 2"/>
          <p:cNvSpPr>
            <a:spLocks noGrp="1"/>
          </p:cNvSpPr>
          <p:nvPr>
            <p:ph idx="1"/>
          </p:nvPr>
        </p:nvSpPr>
        <p:spPr/>
        <p:txBody>
          <a:bodyPr/>
          <a:p>
            <a:r>
              <a:rPr lang="en-US"/>
              <a:t>When a subclass has the same name method as defined in the parent class, it is known as method overriding. When subclass wants to provide a specific implementation for the method defined in the parent class, it overrides method from parent class.</a:t>
            </a:r>
            <a:endParaRPr lang="en-US"/>
          </a:p>
          <a:p>
            <a:endParaRPr lang="en-US"/>
          </a:p>
          <a:p>
            <a:r>
              <a:rPr lang="en-US"/>
              <a:t>In scala, you must use either override keyword or override annotation to override methods from parent class.</a:t>
            </a:r>
            <a:endParaRPr lang="en-US"/>
          </a:p>
          <a:p>
            <a:pPr marL="0" indent="0">
              <a:buNone/>
            </a:pPr>
            <a:endParaRPr lang="en-US"/>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Code</a:t>
            </a:r>
            <a:endParaRPr lang="en-US"/>
          </a:p>
        </p:txBody>
      </p:sp>
      <p:sp>
        <p:nvSpPr>
          <p:cNvPr id="3" name="Content Placeholder 2"/>
          <p:cNvSpPr>
            <a:spLocks noGrp="1"/>
          </p:cNvSpPr>
          <p:nvPr>
            <p:ph idx="1"/>
          </p:nvPr>
        </p:nvSpPr>
        <p:spPr/>
        <p:txBody>
          <a:bodyPr>
            <a:normAutofit fontScale="60000"/>
          </a:bodyPr>
          <a:p>
            <a:pPr marL="0" indent="0">
              <a:buNone/>
            </a:pPr>
            <a:r>
              <a:rPr lang="en-US"/>
              <a:t>class Vehicle{  </a:t>
            </a:r>
            <a:endParaRPr lang="en-US"/>
          </a:p>
          <a:p>
            <a:pPr marL="0" indent="0">
              <a:buNone/>
            </a:pPr>
            <a:r>
              <a:rPr lang="en-US"/>
              <a:t>    def run(){  </a:t>
            </a:r>
            <a:endParaRPr lang="en-US"/>
          </a:p>
          <a:p>
            <a:pPr marL="0" indent="0">
              <a:buNone/>
            </a:pPr>
            <a:r>
              <a:rPr lang="en-US"/>
              <a:t>        println("vehicle is running")  </a:t>
            </a:r>
            <a:endParaRPr lang="en-US"/>
          </a:p>
          <a:p>
            <a:pPr marL="0" indent="0">
              <a:buNone/>
            </a:pPr>
            <a:r>
              <a:rPr lang="en-US"/>
              <a:t>    }  </a:t>
            </a:r>
            <a:endParaRPr lang="en-US"/>
          </a:p>
          <a:p>
            <a:pPr marL="0" indent="0">
              <a:buNone/>
            </a:pPr>
            <a:r>
              <a:rPr lang="en-US"/>
              <a:t>}  </a:t>
            </a:r>
            <a:endParaRPr lang="en-US"/>
          </a:p>
          <a:p>
            <a:pPr marL="0" indent="0">
              <a:buNone/>
            </a:pPr>
            <a:r>
              <a:rPr lang="en-US"/>
              <a:t>  </a:t>
            </a:r>
            <a:endParaRPr lang="en-US"/>
          </a:p>
          <a:p>
            <a:pPr marL="0" indent="0">
              <a:buNone/>
            </a:pPr>
            <a:r>
              <a:rPr lang="en-US"/>
              <a:t>class Bike extends Vehicle{  </a:t>
            </a:r>
            <a:endParaRPr lang="en-US"/>
          </a:p>
          <a:p>
            <a:pPr marL="0" indent="0">
              <a:buNone/>
            </a:pPr>
            <a:r>
              <a:rPr lang="en-US"/>
              <a:t>     override def run(){  </a:t>
            </a:r>
            <a:endParaRPr lang="en-US"/>
          </a:p>
          <a:p>
            <a:pPr marL="0" indent="0">
              <a:buNone/>
            </a:pPr>
            <a:r>
              <a:rPr lang="en-US"/>
              <a:t>        println("Bike is running")  </a:t>
            </a:r>
            <a:endParaRPr lang="en-US"/>
          </a:p>
          <a:p>
            <a:pPr marL="0" indent="0">
              <a:buNone/>
            </a:pPr>
            <a:r>
              <a:rPr lang="en-US"/>
              <a:t>    }  </a:t>
            </a:r>
            <a:endParaRPr lang="en-US"/>
          </a:p>
          <a:p>
            <a:pPr marL="0" indent="0">
              <a:buNone/>
            </a:pPr>
            <a:r>
              <a:rPr lang="en-US"/>
              <a:t>}  </a:t>
            </a:r>
            <a:endParaRPr lang="en-US"/>
          </a:p>
          <a:p>
            <a:pPr marL="0" indent="0">
              <a:buNone/>
            </a:pPr>
            <a:r>
              <a:rPr lang="en-US"/>
              <a:t>  </a:t>
            </a:r>
            <a:endParaRPr lang="en-US"/>
          </a:p>
          <a:p>
            <a:pPr marL="0" indent="0">
              <a:buNone/>
            </a:pPr>
            <a:endParaRPr lang="en-US"/>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sym typeface="+mn-ea"/>
              </a:rPr>
              <a:t>object MainObject{  </a:t>
            </a:r>
            <a:endParaRPr lang="en-US"/>
          </a:p>
          <a:p>
            <a:pPr marL="0" indent="0">
              <a:buNone/>
            </a:pPr>
            <a:r>
              <a:rPr lang="en-US">
                <a:sym typeface="+mn-ea"/>
              </a:rPr>
              <a:t>    def main(args:Array[String]){  </a:t>
            </a:r>
            <a:endParaRPr lang="en-US"/>
          </a:p>
          <a:p>
            <a:pPr marL="0" indent="0">
              <a:buNone/>
            </a:pPr>
            <a:r>
              <a:rPr lang="en-US">
                <a:sym typeface="+mn-ea"/>
              </a:rPr>
              <a:t>        var b = new Bike()  </a:t>
            </a:r>
            <a:endParaRPr lang="en-US"/>
          </a:p>
          <a:p>
            <a:pPr marL="0" indent="0">
              <a:buNone/>
            </a:pPr>
            <a:r>
              <a:rPr lang="en-US">
                <a:sym typeface="+mn-ea"/>
              </a:rPr>
              <a:t>        b.run()  </a:t>
            </a:r>
            <a:endParaRPr lang="en-US"/>
          </a:p>
          <a:p>
            <a:pPr marL="0" indent="0">
              <a:buNone/>
            </a:pPr>
            <a:r>
              <a:rPr lang="en-US">
                <a:sym typeface="+mn-ea"/>
              </a:rPr>
              <a:t>    }  </a:t>
            </a:r>
            <a:endParaRPr lang="en-US"/>
          </a:p>
          <a:p>
            <a:pPr marL="0" indent="0">
              <a:buNone/>
            </a:pPr>
            <a:r>
              <a:rPr lang="en-US">
                <a:sym typeface="+mn-ea"/>
              </a:rPr>
              <a:t>}  </a:t>
            </a:r>
            <a:endParaRPr lang="en-US"/>
          </a:p>
          <a:p>
            <a:pPr marL="0" indent="0">
              <a:buNone/>
            </a:pPr>
            <a:endParaRPr 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Field Override</a:t>
            </a:r>
            <a:endParaRPr lang="en-US"/>
          </a:p>
        </p:txBody>
      </p:sp>
      <p:sp>
        <p:nvSpPr>
          <p:cNvPr id="3" name="Content Placeholder 2"/>
          <p:cNvSpPr>
            <a:spLocks noGrp="1"/>
          </p:cNvSpPr>
          <p:nvPr>
            <p:ph idx="1"/>
          </p:nvPr>
        </p:nvSpPr>
        <p:spPr/>
        <p:txBody>
          <a:bodyPr>
            <a:normAutofit lnSpcReduction="20000"/>
          </a:bodyPr>
          <a:p>
            <a:pPr marL="0" indent="0">
              <a:buNone/>
            </a:pPr>
            <a:r>
              <a:rPr lang="en-US"/>
              <a:t>class Vehicle{  </a:t>
            </a:r>
            <a:endParaRPr lang="en-US"/>
          </a:p>
          <a:p>
            <a:pPr marL="0" indent="0">
              <a:buNone/>
            </a:pPr>
            <a:r>
              <a:rPr lang="en-US"/>
              <a:t>     val speed:Int = 60  </a:t>
            </a:r>
            <a:endParaRPr lang="en-US"/>
          </a:p>
          <a:p>
            <a:pPr marL="0" indent="0">
              <a:buNone/>
            </a:pPr>
            <a:r>
              <a:rPr lang="en-US"/>
              <a:t>  </a:t>
            </a:r>
            <a:endParaRPr lang="en-US"/>
          </a:p>
          <a:p>
            <a:pPr marL="0" indent="0">
              <a:buNone/>
            </a:pPr>
            <a:r>
              <a:rPr lang="en-US"/>
              <a:t>}  </a:t>
            </a:r>
            <a:endParaRPr lang="en-US"/>
          </a:p>
          <a:p>
            <a:pPr marL="0" indent="0">
              <a:buNone/>
            </a:pPr>
            <a:r>
              <a:rPr lang="en-US"/>
              <a:t>class Bike extends Vehicle{  </a:t>
            </a:r>
            <a:endParaRPr lang="en-US"/>
          </a:p>
          <a:p>
            <a:pPr marL="0" indent="0">
              <a:buNone/>
            </a:pPr>
            <a:r>
              <a:rPr lang="en-US"/>
              <a:t>   override val speed:Int = 100     // Override keyword  </a:t>
            </a:r>
            <a:endParaRPr lang="en-US"/>
          </a:p>
          <a:p>
            <a:pPr marL="0" indent="0">
              <a:buNone/>
            </a:pPr>
            <a:r>
              <a:rPr lang="en-US"/>
              <a:t>    def show(){  </a:t>
            </a:r>
            <a:endParaRPr lang="en-US"/>
          </a:p>
          <a:p>
            <a:pPr marL="0" indent="0">
              <a:buNone/>
            </a:pPr>
            <a:r>
              <a:rPr lang="en-US"/>
              <a:t>        println(speed)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Final</a:t>
            </a:r>
            <a:endParaRPr lang="en-US"/>
          </a:p>
        </p:txBody>
      </p:sp>
      <p:sp>
        <p:nvSpPr>
          <p:cNvPr id="3" name="Content Placeholder 2"/>
          <p:cNvSpPr>
            <a:spLocks noGrp="1"/>
          </p:cNvSpPr>
          <p:nvPr>
            <p:ph idx="1"/>
          </p:nvPr>
        </p:nvSpPr>
        <p:spPr/>
        <p:txBody>
          <a:bodyPr>
            <a:normAutofit fontScale="70000"/>
          </a:bodyPr>
          <a:p>
            <a:r>
              <a:rPr lang="en-US"/>
              <a:t>Final is a keyword, which is used to prevent inheritance of super class members into derived class. You can declare final variables, methods and classes also.</a:t>
            </a:r>
            <a:endParaRPr lang="en-US"/>
          </a:p>
          <a:p>
            <a:pPr marL="0" indent="0">
              <a:buNone/>
            </a:pPr>
            <a:r>
              <a:rPr lang="en-US"/>
              <a:t>lass Vehicle{  </a:t>
            </a:r>
            <a:endParaRPr lang="en-US"/>
          </a:p>
          <a:p>
            <a:pPr marL="0" indent="0">
              <a:buNone/>
            </a:pPr>
            <a:r>
              <a:rPr lang="en-US"/>
              <a:t>     final val speed:Int = 60  </a:t>
            </a:r>
            <a:endParaRPr lang="en-US"/>
          </a:p>
          <a:p>
            <a:pPr marL="0" indent="0">
              <a:buNone/>
            </a:pPr>
            <a:r>
              <a:rPr lang="en-US"/>
              <a:t>}  </a:t>
            </a:r>
            <a:endParaRPr lang="en-US"/>
          </a:p>
          <a:p>
            <a:pPr marL="0" indent="0">
              <a:buNone/>
            </a:pPr>
            <a:r>
              <a:rPr lang="en-US"/>
              <a:t>class Bike extends Vehicle{  </a:t>
            </a:r>
            <a:endParaRPr lang="en-US"/>
          </a:p>
          <a:p>
            <a:pPr marL="0" indent="0">
              <a:buNone/>
            </a:pPr>
            <a:r>
              <a:rPr lang="en-US"/>
              <a:t>   override val speed:Int = 100  </a:t>
            </a:r>
            <a:endParaRPr lang="en-US"/>
          </a:p>
          <a:p>
            <a:pPr marL="0" indent="0">
              <a:buNone/>
            </a:pPr>
            <a:r>
              <a:rPr lang="en-US"/>
              <a:t>    def show(){  </a:t>
            </a:r>
            <a:endParaRPr lang="en-US"/>
          </a:p>
          <a:p>
            <a:pPr marL="0" indent="0">
              <a:buNone/>
            </a:pPr>
            <a:r>
              <a:rPr lang="en-US"/>
              <a:t>        println(speed)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output</a:t>
            </a:r>
            <a:endParaRPr lang="en-US"/>
          </a:p>
        </p:txBody>
      </p:sp>
      <p:sp>
        <p:nvSpPr>
          <p:cNvPr id="3" name="Content Placeholder 2"/>
          <p:cNvSpPr>
            <a:spLocks noGrp="1"/>
          </p:cNvSpPr>
          <p:nvPr>
            <p:ph idx="1"/>
          </p:nvPr>
        </p:nvSpPr>
        <p:spPr/>
        <p:txBody>
          <a:bodyPr/>
          <a:p>
            <a:r>
              <a:rPr lang="en-US"/>
              <a:t>Error - value speed cannot override final member </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1804670" y="1741805"/>
          <a:ext cx="8582025" cy="3057525"/>
        </p:xfrm>
        <a:graphic>
          <a:graphicData uri="http://schemas.openxmlformats.org/presentationml/2006/ole">
            <mc:AlternateContent xmlns:mc="http://schemas.openxmlformats.org/markup-compatibility/2006">
              <mc:Choice xmlns:v="urn:schemas-microsoft-com:vml" Requires="v">
                <p:oleObj spid="_x0000_s7169" name="" r:id="rId1" imgW="8582025" imgH="3057525" progId="PBrush">
                  <p:embed/>
                </p:oleObj>
              </mc:Choice>
              <mc:Fallback>
                <p:oleObj name="" r:id="rId1" imgW="8582025" imgH="3057525" progId="PBrush">
                  <p:embed/>
                  <p:pic>
                    <p:nvPicPr>
                      <p:cNvPr id="0" name="Picture 7168" descr="image7"/>
                      <p:cNvPicPr/>
                      <p:nvPr/>
                    </p:nvPicPr>
                    <p:blipFill>
                      <a:blip r:embed="rId2"/>
                      <a:stretch>
                        <a:fillRect/>
                      </a:stretch>
                    </p:blipFill>
                    <p:spPr>
                      <a:xfrm>
                        <a:off x="1804670" y="1741805"/>
                        <a:ext cx="8582025" cy="3057525"/>
                      </a:xfrm>
                      <a:prstGeom prst="rect">
                        <a:avLst/>
                      </a:prstGeom>
                      <a:noFill/>
                      <a:ln w="9525">
                        <a:noFill/>
                      </a:ln>
                    </p:spPr>
                  </p:pic>
                </p:oleObj>
              </mc:Fallback>
            </mc:AlternateContent>
          </a:graphicData>
        </a:graphic>
      </p:graphicFrame>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Abstract Class</a:t>
            </a:r>
            <a:endParaRPr lang="en-US"/>
          </a:p>
        </p:txBody>
      </p:sp>
      <p:sp>
        <p:nvSpPr>
          <p:cNvPr id="3" name="Content Placeholder 2"/>
          <p:cNvSpPr>
            <a:spLocks noGrp="1"/>
          </p:cNvSpPr>
          <p:nvPr>
            <p:ph idx="1"/>
          </p:nvPr>
        </p:nvSpPr>
        <p:spPr/>
        <p:txBody>
          <a:bodyPr/>
          <a:p>
            <a:r>
              <a:rPr lang="en-US"/>
              <a:t>A class which is declared with abstract keyword is known as abstract class. An abstract class can have abstract methods and non-abstract methods as well. Abstract class is used to achieve abstraction. Abstraction is a process in which we hide complex implementation details and show only functionality to the user.</a:t>
            </a:r>
            <a:endParaRPr lang="en-US"/>
          </a:p>
          <a:p>
            <a:endParaRPr lang="en-US"/>
          </a:p>
          <a:p>
            <a:r>
              <a:rPr lang="en-US"/>
              <a:t>In scala, we can achieve abstraction by using abstract class and trait. We have discussed about these in detail here.</a:t>
            </a:r>
            <a:endParaRPr lang="en-US"/>
          </a:p>
          <a:p>
            <a:endParaRPr lang="en-US"/>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en-US"/>
              <a:t>abstract class Bike{  </a:t>
            </a:r>
            <a:endParaRPr lang="en-US"/>
          </a:p>
          <a:p>
            <a:pPr marL="0" indent="0">
              <a:buNone/>
            </a:pPr>
            <a:r>
              <a:rPr lang="en-US"/>
              <a:t>    def run()  </a:t>
            </a:r>
            <a:endParaRPr lang="en-US"/>
          </a:p>
          <a:p>
            <a:pPr marL="0" indent="0">
              <a:buNone/>
            </a:pPr>
            <a:r>
              <a:rPr lang="en-US"/>
              <a:t>}  </a:t>
            </a:r>
            <a:endParaRPr lang="en-US"/>
          </a:p>
          <a:p>
            <a:pPr marL="0" indent="0">
              <a:buNone/>
            </a:pPr>
            <a:r>
              <a:rPr lang="en-US"/>
              <a:t>  </a:t>
            </a:r>
            <a:endParaRPr lang="en-US"/>
          </a:p>
          <a:p>
            <a:pPr marL="0" indent="0">
              <a:buNone/>
            </a:pPr>
            <a:r>
              <a:rPr lang="en-US"/>
              <a:t>class Hero extends Bike{  </a:t>
            </a:r>
            <a:endParaRPr lang="en-US"/>
          </a:p>
          <a:p>
            <a:pPr marL="0" indent="0">
              <a:buNone/>
            </a:pPr>
            <a:r>
              <a:rPr lang="en-US"/>
              <a:t>    def run(){  </a:t>
            </a:r>
            <a:endParaRPr lang="en-US"/>
          </a:p>
          <a:p>
            <a:pPr marL="0" indent="0">
              <a:buNone/>
            </a:pPr>
            <a:r>
              <a:rPr lang="en-US"/>
              <a:t>        println("running fine...")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Traits</a:t>
            </a:r>
            <a:endParaRPr lang="en-US"/>
          </a:p>
        </p:txBody>
      </p:sp>
      <p:sp>
        <p:nvSpPr>
          <p:cNvPr id="3" name="Content Placeholder 2"/>
          <p:cNvSpPr>
            <a:spLocks noGrp="1"/>
          </p:cNvSpPr>
          <p:nvPr>
            <p:ph idx="1"/>
          </p:nvPr>
        </p:nvSpPr>
        <p:spPr/>
        <p:txBody>
          <a:bodyPr>
            <a:normAutofit lnSpcReduction="20000"/>
          </a:bodyPr>
          <a:p>
            <a:r>
              <a:rPr lang="en-US"/>
              <a:t>In scala, trait is a collection of abstract and non-abstract methods. You can create trait that can have all abstract methods or some abstract and some non-abstract methods.</a:t>
            </a:r>
            <a:endParaRPr lang="en-US"/>
          </a:p>
          <a:p>
            <a:endParaRPr lang="en-US"/>
          </a:p>
          <a:p>
            <a:r>
              <a:rPr lang="en-US"/>
              <a:t>A variable that is declared either by using val or var keyword in a trait get internally implemented in the class that implements the trait. Any variable which is declared by using val or var but not initialized is considered abstract.</a:t>
            </a:r>
            <a:endParaRPr lang="en-US"/>
          </a:p>
          <a:p>
            <a:endParaRPr lang="en-US"/>
          </a:p>
          <a:p>
            <a:r>
              <a:rPr lang="en-US"/>
              <a:t>Traits are compiled into Java interfaces with corresponding implementation classes that hold any methods implemented in the traits</a:t>
            </a:r>
            <a:endParaRPr lang="en-US"/>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en-US"/>
              <a:t>trait Printable{  </a:t>
            </a:r>
            <a:endParaRPr lang="en-US"/>
          </a:p>
          <a:p>
            <a:pPr marL="0" indent="0">
              <a:buNone/>
            </a:pPr>
            <a:r>
              <a:rPr lang="en-US"/>
              <a:t>    def print()  </a:t>
            </a:r>
            <a:endParaRPr lang="en-US"/>
          </a:p>
          <a:p>
            <a:pPr marL="0" indent="0">
              <a:buNone/>
            </a:pPr>
            <a:r>
              <a:rPr lang="en-US"/>
              <a:t>}  </a:t>
            </a:r>
            <a:endParaRPr lang="en-US"/>
          </a:p>
          <a:p>
            <a:pPr marL="0" indent="0">
              <a:buNone/>
            </a:pPr>
            <a:r>
              <a:rPr lang="en-US"/>
              <a:t>  </a:t>
            </a:r>
            <a:endParaRPr lang="en-US"/>
          </a:p>
          <a:p>
            <a:pPr marL="0" indent="0">
              <a:buNone/>
            </a:pPr>
            <a:r>
              <a:rPr lang="en-US"/>
              <a:t>class A4 extends Printable{  </a:t>
            </a:r>
            <a:endParaRPr lang="en-US"/>
          </a:p>
          <a:p>
            <a:pPr marL="0" indent="0">
              <a:buNone/>
            </a:pPr>
            <a:r>
              <a:rPr lang="en-US"/>
              <a:t>    def print(){  </a:t>
            </a:r>
            <a:endParaRPr lang="en-US"/>
          </a:p>
          <a:p>
            <a:pPr marL="0" indent="0">
              <a:buNone/>
            </a:pPr>
            <a:r>
              <a:rPr lang="en-US"/>
              <a:t>        println("Hello")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Mixin / Within</a:t>
            </a:r>
            <a:endParaRPr lang="en-US"/>
          </a:p>
        </p:txBody>
      </p:sp>
      <p:sp>
        <p:nvSpPr>
          <p:cNvPr id="3" name="Content Placeholder 2"/>
          <p:cNvSpPr>
            <a:spLocks noGrp="1"/>
          </p:cNvSpPr>
          <p:nvPr>
            <p:ph idx="1"/>
          </p:nvPr>
        </p:nvSpPr>
        <p:spPr/>
        <p:txBody>
          <a:bodyPr>
            <a:normAutofit fontScale="30000"/>
          </a:bodyPr>
          <a:p>
            <a:pPr marL="0" indent="0">
              <a:buNone/>
            </a:pPr>
            <a:r>
              <a:rPr lang="en-US"/>
              <a:t>trait Print{  </a:t>
            </a:r>
            <a:endParaRPr lang="en-US"/>
          </a:p>
          <a:p>
            <a:pPr marL="0" indent="0">
              <a:buNone/>
            </a:pPr>
            <a:r>
              <a:rPr lang="en-US"/>
              <a:t>    def print()  </a:t>
            </a:r>
            <a:endParaRPr lang="en-US"/>
          </a:p>
          <a:p>
            <a:pPr marL="0" indent="0">
              <a:buNone/>
            </a:pPr>
            <a:r>
              <a:rPr lang="en-US"/>
              <a:t>}  </a:t>
            </a:r>
            <a:endParaRPr lang="en-US"/>
          </a:p>
          <a:p>
            <a:pPr marL="0" indent="0">
              <a:buNone/>
            </a:pPr>
            <a:r>
              <a:rPr lang="en-US"/>
              <a:t>  </a:t>
            </a:r>
            <a:endParaRPr lang="en-US"/>
          </a:p>
          <a:p>
            <a:pPr marL="0" indent="0">
              <a:buNone/>
            </a:pPr>
            <a:r>
              <a:rPr lang="en-US"/>
              <a:t>abstract class PrintA4{  </a:t>
            </a:r>
            <a:endParaRPr lang="en-US"/>
          </a:p>
          <a:p>
            <a:pPr marL="0" indent="0">
              <a:buNone/>
            </a:pPr>
            <a:r>
              <a:rPr lang="en-US"/>
              <a:t>    def printA4()  </a:t>
            </a:r>
            <a:endParaRPr lang="en-US"/>
          </a:p>
          <a:p>
            <a:pPr marL="0" indent="0">
              <a:buNone/>
            </a:pPr>
            <a:r>
              <a:rPr lang="en-US"/>
              <a:t>}  </a:t>
            </a:r>
            <a:endParaRPr lang="en-US"/>
          </a:p>
          <a:p>
            <a:pPr marL="0" indent="0">
              <a:buNone/>
            </a:pPr>
            <a:r>
              <a:rPr lang="en-US"/>
              <a:t>  </a:t>
            </a:r>
            <a:endParaRPr lang="en-US"/>
          </a:p>
          <a:p>
            <a:pPr marL="0" indent="0">
              <a:buNone/>
            </a:pPr>
            <a:r>
              <a:rPr lang="en-US"/>
              <a:t>class A6 extends Print with PrintA4{  </a:t>
            </a:r>
            <a:endParaRPr lang="en-US"/>
          </a:p>
          <a:p>
            <a:pPr marL="0" indent="0">
              <a:buNone/>
            </a:pPr>
            <a:r>
              <a:rPr lang="en-US"/>
              <a:t>    def print(){                // Trait print  </a:t>
            </a:r>
            <a:endParaRPr lang="en-US"/>
          </a:p>
          <a:p>
            <a:pPr marL="0" indent="0">
              <a:buNone/>
            </a:pPr>
            <a:r>
              <a:rPr lang="en-US"/>
              <a:t>        println("print sheet")  </a:t>
            </a:r>
            <a:endParaRPr lang="en-US"/>
          </a:p>
          <a:p>
            <a:pPr marL="0" indent="0">
              <a:buNone/>
            </a:pPr>
            <a:r>
              <a:rPr lang="en-US"/>
              <a:t>    }  </a:t>
            </a:r>
            <a:endParaRPr lang="en-US"/>
          </a:p>
          <a:p>
            <a:pPr marL="0" indent="0">
              <a:buNone/>
            </a:pPr>
            <a:r>
              <a:rPr lang="en-US"/>
              <a:t>    def printA4(){              // Abstract class printA4  </a:t>
            </a:r>
            <a:endParaRPr lang="en-US"/>
          </a:p>
          <a:p>
            <a:pPr marL="0" indent="0">
              <a:buNone/>
            </a:pPr>
            <a:r>
              <a:rPr lang="en-US"/>
              <a:t>        println("Print A4 Sheet")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ym typeface="+mn-ea"/>
              </a:rPr>
              <a:t>Exception</a:t>
            </a:r>
            <a:endParaRPr lang="en-US"/>
          </a:p>
        </p:txBody>
      </p:sp>
      <p:sp>
        <p:nvSpPr>
          <p:cNvPr id="3" name="Content Placeholder 2"/>
          <p:cNvSpPr>
            <a:spLocks noGrp="1"/>
          </p:cNvSpPr>
          <p:nvPr>
            <p:ph idx="1"/>
          </p:nvPr>
        </p:nvSpPr>
        <p:spPr/>
        <p:txBody>
          <a:bodyPr/>
          <a:p>
            <a:r>
              <a:rPr lang="en-US"/>
              <a:t>Exception handling is a mechanism which is used to handle abnormal conditions. You can also avoid termination of your program unexpectedly.</a:t>
            </a:r>
            <a:endParaRPr lang="en-US"/>
          </a:p>
          <a:p>
            <a:pPr marL="0" indent="0">
              <a:buNone/>
            </a:pPr>
            <a:endParaRPr lang="en-US"/>
          </a:p>
          <a:p>
            <a:r>
              <a:rPr lang="en-US"/>
              <a:t>Scala provides try and catch block to handle exception. The try block is used to enclose suspect code. The catch block is used to handle exception occurred in try block. You can have any number of try catch block in your program according to need.</a:t>
            </a:r>
            <a:endParaRPr lang="en-US"/>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Code - Try/ Catch</a:t>
            </a:r>
            <a:endParaRPr lang="en-US"/>
          </a:p>
        </p:txBody>
      </p:sp>
      <p:sp>
        <p:nvSpPr>
          <p:cNvPr id="3" name="Content Placeholder 2"/>
          <p:cNvSpPr>
            <a:spLocks noGrp="1"/>
          </p:cNvSpPr>
          <p:nvPr>
            <p:ph idx="1"/>
          </p:nvPr>
        </p:nvSpPr>
        <p:spPr/>
        <p:txBody>
          <a:bodyPr>
            <a:normAutofit lnSpcReduction="20000"/>
          </a:bodyPr>
          <a:p>
            <a:pPr marL="0" indent="0">
              <a:buNone/>
            </a:pPr>
            <a:r>
              <a:rPr lang="en-US"/>
              <a:t>class ExceptionExample{  </a:t>
            </a:r>
            <a:endParaRPr lang="en-US"/>
          </a:p>
          <a:p>
            <a:pPr marL="0" indent="0">
              <a:buNone/>
            </a:pPr>
            <a:r>
              <a:rPr lang="en-US"/>
              <a:t>    def divide(a:Int, b:Int) = {  </a:t>
            </a:r>
            <a:endParaRPr lang="en-US"/>
          </a:p>
          <a:p>
            <a:pPr marL="0" indent="0">
              <a:buNone/>
            </a:pPr>
            <a:r>
              <a:rPr lang="en-US"/>
              <a:t>        try{  </a:t>
            </a:r>
            <a:endParaRPr lang="en-US"/>
          </a:p>
          <a:p>
            <a:pPr marL="0" indent="0">
              <a:buNone/>
            </a:pPr>
            <a:r>
              <a:rPr lang="en-US"/>
              <a:t>            a/b  </a:t>
            </a:r>
            <a:endParaRPr lang="en-US"/>
          </a:p>
          <a:p>
            <a:pPr marL="0" indent="0">
              <a:buNone/>
            </a:pPr>
            <a:r>
              <a:rPr lang="en-US"/>
              <a:t>        }catch{  </a:t>
            </a:r>
            <a:endParaRPr lang="en-US"/>
          </a:p>
          <a:p>
            <a:pPr marL="0" indent="0">
              <a:buNone/>
            </a:pPr>
            <a:r>
              <a:rPr lang="en-US"/>
              <a:t>            case e: ArithmeticException =&gt; println(e)  </a:t>
            </a:r>
            <a:endParaRPr lang="en-US"/>
          </a:p>
          <a:p>
            <a:pPr marL="0" indent="0">
              <a:buNone/>
            </a:pPr>
            <a:r>
              <a:rPr lang="en-US"/>
              <a:t>        }  </a:t>
            </a:r>
            <a:endParaRPr lang="en-US"/>
          </a:p>
          <a:p>
            <a:pPr marL="0" indent="0">
              <a:buNone/>
            </a:pPr>
            <a:r>
              <a:rPr lang="en-US"/>
              <a:t>        println("Rest of the code is executing...")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object MainObject{  </a:t>
            </a:r>
            <a:endParaRPr lang="en-US"/>
          </a:p>
          <a:p>
            <a:pPr marL="0" indent="0">
              <a:buNone/>
            </a:pPr>
            <a:r>
              <a:rPr lang="en-US"/>
              <a:t>    def main(args:Array[String]){  </a:t>
            </a:r>
            <a:endParaRPr lang="en-US"/>
          </a:p>
          <a:p>
            <a:pPr marL="0" indent="0">
              <a:buNone/>
            </a:pPr>
            <a:r>
              <a:rPr lang="en-US"/>
              <a:t>        var e = new ExceptionExample()  </a:t>
            </a:r>
            <a:endParaRPr lang="en-US"/>
          </a:p>
          <a:p>
            <a:pPr marL="0" indent="0">
              <a:buNone/>
            </a:pPr>
            <a:r>
              <a:rPr lang="en-US"/>
              <a:t>        e.divide(100,0)  </a:t>
            </a:r>
            <a:endParaRPr lang="en-US"/>
          </a:p>
          <a:p>
            <a:pPr marL="0" indent="0">
              <a:buNone/>
            </a:pPr>
            <a:r>
              <a:rPr lang="en-US"/>
              <a:t>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Code - finally</a:t>
            </a:r>
            <a:endParaRPr lang="en-US"/>
          </a:p>
        </p:txBody>
      </p:sp>
      <p:sp>
        <p:nvSpPr>
          <p:cNvPr id="3" name="Content Placeholder 2"/>
          <p:cNvSpPr>
            <a:spLocks noGrp="1"/>
          </p:cNvSpPr>
          <p:nvPr>
            <p:ph idx="1"/>
          </p:nvPr>
        </p:nvSpPr>
        <p:spPr/>
        <p:txBody>
          <a:bodyPr>
            <a:normAutofit fontScale="35000"/>
          </a:bodyPr>
          <a:p>
            <a:r>
              <a:rPr lang="en-US"/>
              <a:t>The finally block is used to release resources during exception. Resources may be file, network connection, database connection etc. the finally block executes guaranteed. The following program illustrate the use of finally block.</a:t>
            </a:r>
            <a:endParaRPr lang="en-US"/>
          </a:p>
          <a:p>
            <a:pPr marL="0" indent="0">
              <a:buNone/>
            </a:pPr>
            <a:endParaRPr lang="en-US"/>
          </a:p>
          <a:p>
            <a:pPr marL="0" indent="0">
              <a:buNone/>
            </a:pPr>
            <a:r>
              <a:rPr lang="en-US"/>
              <a:t>class ExceptionExample{  </a:t>
            </a:r>
            <a:endParaRPr lang="en-US"/>
          </a:p>
          <a:p>
            <a:pPr marL="0" indent="0">
              <a:buNone/>
            </a:pPr>
            <a:r>
              <a:rPr lang="en-US"/>
              <a:t>    def divide(a:Int, b:Int) = {  </a:t>
            </a:r>
            <a:endParaRPr lang="en-US"/>
          </a:p>
          <a:p>
            <a:pPr marL="0" indent="0">
              <a:buNone/>
            </a:pPr>
            <a:r>
              <a:rPr lang="en-US"/>
              <a:t>        try{  </a:t>
            </a:r>
            <a:endParaRPr lang="en-US"/>
          </a:p>
          <a:p>
            <a:pPr marL="0" indent="0">
              <a:buNone/>
            </a:pPr>
            <a:r>
              <a:rPr lang="en-US"/>
              <a:t>          Somecode.........  </a:t>
            </a:r>
            <a:endParaRPr lang="en-US"/>
          </a:p>
          <a:p>
            <a:pPr marL="0" indent="0">
              <a:buNone/>
            </a:pPr>
            <a:r>
              <a:rPr lang="en-US"/>
              <a:t>        }catch{  </a:t>
            </a:r>
            <a:endParaRPr lang="en-US"/>
          </a:p>
          <a:p>
            <a:pPr marL="0" indent="0">
              <a:buNone/>
            </a:pPr>
            <a:r>
              <a:rPr lang="en-US"/>
              <a:t>            somecode</a:t>
            </a:r>
            <a:endParaRPr lang="en-US"/>
          </a:p>
          <a:p>
            <a:pPr marL="0" indent="0">
              <a:buNone/>
            </a:pPr>
            <a:r>
              <a:rPr lang="en-US"/>
              <a:t>             }  </a:t>
            </a:r>
            <a:endParaRPr lang="en-US"/>
          </a:p>
          <a:p>
            <a:pPr marL="0" indent="0">
              <a:buNone/>
            </a:pPr>
            <a:r>
              <a:rPr lang="en-US"/>
              <a:t>        finally{  </a:t>
            </a:r>
            <a:endParaRPr lang="en-US"/>
          </a:p>
          <a:p>
            <a:pPr marL="0" indent="0">
              <a:buNone/>
            </a:pPr>
            <a:r>
              <a:rPr lang="en-US"/>
              <a:t>            println("Finaly block always executes")  </a:t>
            </a:r>
            <a:endParaRPr lang="en-US"/>
          </a:p>
          <a:p>
            <a:pPr marL="0" indent="0">
              <a:buNone/>
            </a:pPr>
            <a:r>
              <a:rPr lang="en-US"/>
              <a:t>        }  </a:t>
            </a:r>
            <a:endParaRPr lang="en-US"/>
          </a:p>
          <a:p>
            <a:pPr marL="0" indent="0">
              <a:buNone/>
            </a:pPr>
            <a:r>
              <a:rPr lang="en-US"/>
              <a:t>        println("Rest of the code is executing...")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Throw</a:t>
            </a:r>
            <a:endParaRPr lang="en-US"/>
          </a:p>
        </p:txBody>
      </p:sp>
      <p:sp>
        <p:nvSpPr>
          <p:cNvPr id="3" name="Content Placeholder 2"/>
          <p:cNvSpPr>
            <a:spLocks noGrp="1"/>
          </p:cNvSpPr>
          <p:nvPr>
            <p:ph idx="1"/>
          </p:nvPr>
        </p:nvSpPr>
        <p:spPr/>
        <p:txBody>
          <a:bodyPr>
            <a:normAutofit fontScale="90000" lnSpcReduction="20000"/>
          </a:bodyPr>
          <a:p>
            <a:r>
              <a:rPr lang="en-US"/>
              <a:t>You can throw exception explicitly in you code. Scala provides throw keyword to throw exception. The throw keyword mainly used to throw custom exception.</a:t>
            </a:r>
            <a:endParaRPr lang="en-US"/>
          </a:p>
          <a:p>
            <a:pPr marL="0" indent="0">
              <a:buNone/>
            </a:pPr>
            <a:endParaRPr lang="en-US"/>
          </a:p>
          <a:p>
            <a:pPr marL="0" indent="0">
              <a:buNone/>
            </a:pPr>
            <a:r>
              <a:rPr lang="en-US"/>
              <a:t>class ExceptionExample2{  </a:t>
            </a:r>
            <a:endParaRPr lang="en-US"/>
          </a:p>
          <a:p>
            <a:pPr marL="0" indent="0">
              <a:buNone/>
            </a:pPr>
            <a:r>
              <a:rPr lang="en-US"/>
              <a:t>    def validate(age:Int)={  </a:t>
            </a:r>
            <a:endParaRPr lang="en-US"/>
          </a:p>
          <a:p>
            <a:pPr marL="0" indent="0">
              <a:buNone/>
            </a:pPr>
            <a:r>
              <a:rPr lang="en-US"/>
              <a:t>        if(age&lt;18)  </a:t>
            </a:r>
            <a:endParaRPr lang="en-US"/>
          </a:p>
          <a:p>
            <a:pPr marL="0" indent="0">
              <a:buNone/>
            </a:pPr>
            <a:r>
              <a:rPr lang="en-US"/>
              <a:t>            throw new ArithmeticException("You are not eligible")  </a:t>
            </a:r>
            <a:endParaRPr lang="en-US"/>
          </a:p>
          <a:p>
            <a:pPr marL="0" indent="0">
              <a:buNone/>
            </a:pPr>
            <a:r>
              <a:rPr lang="en-US"/>
              <a:t>        else println("You are eligible")  </a:t>
            </a:r>
            <a:endParaRPr lang="en-US"/>
          </a:p>
          <a:p>
            <a:pPr marL="0" indent="0">
              <a:buNone/>
            </a:pPr>
            <a:r>
              <a:rPr lang="en-US"/>
              <a:t>    }  </a:t>
            </a:r>
            <a:endParaRPr lang="en-US"/>
          </a:p>
          <a:p>
            <a:pPr marL="0" indent="0">
              <a:buNone/>
            </a:pPr>
            <a:r>
              <a:rPr lang="en-US"/>
              <a:t>}  </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pPr marL="0" indent="0">
              <a:buNone/>
            </a:pPr>
            <a:r>
              <a:rPr lang="en-US"/>
              <a:t>object Test { </a:t>
            </a:r>
            <a:endParaRPr lang="en-US"/>
          </a:p>
          <a:p>
            <a:pPr marL="0" indent="0">
              <a:buNone/>
            </a:pPr>
            <a:r>
              <a:rPr lang="en-US"/>
              <a:t>def main(args: Array[String])</a:t>
            </a:r>
            <a:endParaRPr lang="en-US"/>
          </a:p>
          <a:p>
            <a:pPr marL="0" indent="0">
              <a:buNone/>
            </a:pPr>
            <a:r>
              <a:rPr lang="en-US"/>
              <a:t> { </a:t>
            </a:r>
            <a:endParaRPr lang="en-US"/>
          </a:p>
          <a:p>
            <a:pPr marL="0" indent="0">
              <a:buNone/>
            </a:pPr>
            <a:r>
              <a:rPr lang="en-US"/>
              <a:t>var a = 60; /* 60 = 0011 1100 */ </a:t>
            </a:r>
            <a:endParaRPr lang="en-US"/>
          </a:p>
          <a:p>
            <a:pPr marL="0" indent="0">
              <a:buNone/>
            </a:pPr>
            <a:r>
              <a:rPr lang="en-US"/>
              <a:t>var b = 13; /* 13 = 0000 1101 */ </a:t>
            </a:r>
            <a:endParaRPr lang="en-US"/>
          </a:p>
          <a:p>
            <a:pPr marL="0" indent="0">
              <a:buNone/>
            </a:pPr>
            <a:r>
              <a:rPr lang="en-US"/>
              <a:t>var c = 0; c = a &amp; b; /* 12 = 0000 1100 */ </a:t>
            </a:r>
            <a:endParaRPr lang="en-US"/>
          </a:p>
          <a:p>
            <a:pPr marL="0" indent="0">
              <a:buNone/>
            </a:pPr>
            <a:r>
              <a:rPr lang="en-US"/>
              <a:t>println("a &amp; b = " + c ); </a:t>
            </a:r>
            <a:endParaRPr lang="en-US"/>
          </a:p>
          <a:p>
            <a:pPr marL="0" indent="0">
              <a:buNone/>
            </a:pPr>
            <a:r>
              <a:rPr lang="en-US"/>
              <a:t>c = a | b; /* 61 = 0011 1101 */ </a:t>
            </a:r>
            <a:endParaRPr lang="en-US"/>
          </a:p>
          <a:p>
            <a:pPr marL="0" indent="0">
              <a:buNone/>
            </a:pPr>
            <a:r>
              <a:rPr lang="en-US"/>
              <a:t>println("a | b = " + c ); </a:t>
            </a:r>
            <a:endParaRPr lang="en-US"/>
          </a:p>
          <a:p>
            <a:pPr marL="0" indent="0">
              <a:buNone/>
            </a:pPr>
            <a:endParaRPr lang="en-US"/>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Files</a:t>
            </a:r>
            <a:endParaRPr lang="en-US"/>
          </a:p>
        </p:txBody>
      </p:sp>
      <p:sp>
        <p:nvSpPr>
          <p:cNvPr id="3" name="Content Placeholder 2"/>
          <p:cNvSpPr>
            <a:spLocks noGrp="1"/>
          </p:cNvSpPr>
          <p:nvPr>
            <p:ph idx="1"/>
          </p:nvPr>
        </p:nvSpPr>
        <p:spPr/>
        <p:txBody>
          <a:bodyPr/>
          <a:p>
            <a:r>
              <a:rPr lang="en-US"/>
              <a:t>scala.io.Source class and its companion object offer some nice simplifications compared to Java.</a:t>
            </a:r>
            <a:endParaRPr lang="en-US"/>
          </a:p>
          <a:p>
            <a:endParaRPr lang="en-US"/>
          </a:p>
          <a:p>
            <a:pPr marL="0" indent="0">
              <a:buNone/>
            </a:pPr>
            <a:r>
              <a:rPr lang="en-US"/>
              <a:t>import scala.io.Source</a:t>
            </a:r>
            <a:endParaRPr lang="en-US"/>
          </a:p>
          <a:p>
            <a:pPr marL="0" indent="0">
              <a:buNone/>
            </a:pPr>
            <a:r>
              <a:rPr lang="en-US"/>
              <a:t>val filename = "fileopen.scala"</a:t>
            </a:r>
            <a:endParaRPr lang="en-US"/>
          </a:p>
          <a:p>
            <a:pPr marL="0" indent="0">
              <a:buNone/>
            </a:pPr>
            <a:r>
              <a:rPr lang="en-US"/>
              <a:t>for (line &lt;- Source.fromFile(filename).getLines) {</a:t>
            </a:r>
            <a:endParaRPr lang="en-US"/>
          </a:p>
          <a:p>
            <a:pPr marL="0" indent="0">
              <a:buNone/>
            </a:pPr>
            <a:r>
              <a:rPr lang="en-US"/>
              <a:t>println(line)</a:t>
            </a:r>
            <a:endParaRPr lang="en-US"/>
          </a:p>
          <a:p>
            <a:pPr marL="0" indent="0">
              <a:buNone/>
            </a:pPr>
            <a:r>
              <a:rPr lang="en-US"/>
              <a:t>}</a:t>
            </a:r>
            <a:endParaRPr lang="en-US"/>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The fromFile method returns a BufferedSource, and its getLines method treats “any of \r\n, \r, or \n as a line separator (longest match),” so each element in the sequence is a line from the file.</a:t>
            </a:r>
            <a:endParaRPr lang="en-US"/>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Properly closing the file</a:t>
            </a:r>
            <a:endParaRPr lang="en-US"/>
          </a:p>
        </p:txBody>
      </p:sp>
      <p:sp>
        <p:nvSpPr>
          <p:cNvPr id="3" name="Content Placeholder 2"/>
          <p:cNvSpPr>
            <a:spLocks noGrp="1"/>
          </p:cNvSpPr>
          <p:nvPr>
            <p:ph idx="1"/>
          </p:nvPr>
        </p:nvSpPr>
        <p:spPr/>
        <p:txBody>
          <a:bodyPr/>
          <a:p>
            <a:r>
              <a:rPr lang="en-US"/>
              <a:t>To properly close the file, get a reference to the BufferedSource when opening the file, and manually close it when you’re finished with the file:</a:t>
            </a:r>
            <a:endParaRPr lang="en-US"/>
          </a:p>
          <a:p>
            <a:pPr marL="0" indent="0">
              <a:buNone/>
            </a:pPr>
            <a:r>
              <a:rPr lang="en-US"/>
              <a:t>val bufferedSource = Source.fromFile("example.txt")</a:t>
            </a:r>
            <a:endParaRPr lang="en-US"/>
          </a:p>
          <a:p>
            <a:pPr marL="0" indent="0">
              <a:buNone/>
            </a:pPr>
            <a:r>
              <a:rPr lang="en-US"/>
              <a:t>for (line &lt;- bufferedSource.getLines) {</a:t>
            </a:r>
            <a:endParaRPr lang="en-US"/>
          </a:p>
          <a:p>
            <a:pPr marL="0" indent="0">
              <a:buNone/>
            </a:pPr>
            <a:r>
              <a:rPr lang="en-US"/>
              <a:t>println(line.toUpperCase)</a:t>
            </a:r>
            <a:endParaRPr lang="en-US"/>
          </a:p>
          <a:p>
            <a:pPr marL="0" indent="0">
              <a:buNone/>
            </a:pPr>
            <a:r>
              <a:rPr lang="en-US"/>
              <a:t>}</a:t>
            </a:r>
            <a:endParaRPr lang="en-US"/>
          </a:p>
          <a:p>
            <a:pPr marL="0" indent="0">
              <a:buNone/>
            </a:pPr>
            <a:r>
              <a:rPr lang="en-US"/>
              <a:t>bufferedSource.close</a:t>
            </a:r>
            <a:endParaRPr lang="en-US"/>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Writing Text Files</a:t>
            </a:r>
            <a:endParaRPr lang="en-US"/>
          </a:p>
        </p:txBody>
      </p:sp>
      <p:sp>
        <p:nvSpPr>
          <p:cNvPr id="3" name="Content Placeholder 2"/>
          <p:cNvSpPr>
            <a:spLocks noGrp="1"/>
          </p:cNvSpPr>
          <p:nvPr>
            <p:ph idx="1"/>
          </p:nvPr>
        </p:nvSpPr>
        <p:spPr/>
        <p:txBody>
          <a:bodyPr>
            <a:normAutofit fontScale="60000"/>
          </a:bodyPr>
          <a:p>
            <a:r>
              <a:rPr lang="en-US"/>
              <a:t>Scala doesn’t offer any special file writing capability, so fall back and use the Java PrintWriter or FileWriter approaches:</a:t>
            </a:r>
            <a:endParaRPr lang="en-US"/>
          </a:p>
          <a:p>
            <a:pPr marL="0" indent="0">
              <a:buNone/>
            </a:pPr>
            <a:r>
              <a:rPr lang="en-US"/>
              <a:t>// PrintWriter</a:t>
            </a:r>
            <a:endParaRPr lang="en-US"/>
          </a:p>
          <a:p>
            <a:pPr marL="0" indent="0">
              <a:buNone/>
            </a:pPr>
            <a:r>
              <a:rPr lang="en-US"/>
              <a:t>import java.io._</a:t>
            </a:r>
            <a:endParaRPr lang="en-US"/>
          </a:p>
          <a:p>
            <a:pPr marL="0" indent="0">
              <a:buNone/>
            </a:pPr>
            <a:r>
              <a:rPr lang="en-US"/>
              <a:t>val pw = new PrintWriter(new File("hello.txt" ))</a:t>
            </a:r>
            <a:endParaRPr lang="en-US"/>
          </a:p>
          <a:p>
            <a:pPr marL="0" indent="0">
              <a:buNone/>
            </a:pPr>
            <a:r>
              <a:rPr lang="en-US"/>
              <a:t>pw.write("Hello, world")</a:t>
            </a:r>
            <a:endParaRPr lang="en-US"/>
          </a:p>
          <a:p>
            <a:pPr marL="0" indent="0">
              <a:buNone/>
            </a:pPr>
            <a:r>
              <a:rPr lang="en-US"/>
              <a:t>pw.close</a:t>
            </a:r>
            <a:endParaRPr lang="en-US"/>
          </a:p>
          <a:p>
            <a:pPr marL="0" indent="0">
              <a:buNone/>
            </a:pPr>
            <a:r>
              <a:rPr lang="en-US"/>
              <a:t>// FileWriter</a:t>
            </a:r>
            <a:endParaRPr lang="en-US"/>
          </a:p>
          <a:p>
            <a:pPr marL="0" indent="0">
              <a:buNone/>
            </a:pPr>
            <a:r>
              <a:rPr lang="en-US"/>
              <a:t>val file = new File(canonicalFilename)</a:t>
            </a:r>
            <a:endParaRPr lang="en-US"/>
          </a:p>
          <a:p>
            <a:pPr marL="0" indent="0">
              <a:buNone/>
            </a:pPr>
            <a:r>
              <a:rPr lang="en-US"/>
              <a:t>val bw = new BufferedWriter(new FileWriter(file))</a:t>
            </a:r>
            <a:endParaRPr lang="en-US"/>
          </a:p>
          <a:p>
            <a:pPr marL="0" indent="0">
              <a:buNone/>
            </a:pPr>
            <a:r>
              <a:rPr lang="en-US"/>
              <a:t>bw.write(text)</a:t>
            </a:r>
            <a:endParaRPr lang="en-US"/>
          </a:p>
          <a:p>
            <a:pPr marL="0" indent="0">
              <a:buNone/>
            </a:pPr>
            <a:r>
              <a:rPr lang="en-US"/>
              <a:t>bw.close()</a:t>
            </a:r>
            <a:endParaRPr lang="en-US"/>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Reading and Writing Binary Files</a:t>
            </a:r>
            <a:endParaRPr lang="en-US"/>
          </a:p>
        </p:txBody>
      </p:sp>
      <p:sp>
        <p:nvSpPr>
          <p:cNvPr id="3" name="Content Placeholder 2"/>
          <p:cNvSpPr>
            <a:spLocks noGrp="1"/>
          </p:cNvSpPr>
          <p:nvPr>
            <p:ph idx="1"/>
          </p:nvPr>
        </p:nvSpPr>
        <p:spPr/>
        <p:txBody>
          <a:bodyPr/>
          <a:p>
            <a:r>
              <a:rPr lang="en-US"/>
              <a:t>Scala doesn’t offer any special conveniences for reading or writing binary files, so use the Java </a:t>
            </a:r>
            <a:r>
              <a:rPr lang="en-US" b="1"/>
              <a:t>FileInputStream</a:t>
            </a:r>
            <a:r>
              <a:rPr lang="en-US"/>
              <a:t> and </a:t>
            </a:r>
            <a:r>
              <a:rPr lang="en-US" b="1"/>
              <a:t>FileOutputStream</a:t>
            </a:r>
            <a:r>
              <a:rPr lang="en-US"/>
              <a:t> classes.</a:t>
            </a:r>
            <a:endParaRPr lang="en-US"/>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a:xfrm>
            <a:off x="838200" y="364490"/>
            <a:ext cx="10515600" cy="6289040"/>
          </a:xfrm>
        </p:spPr>
        <p:txBody>
          <a:bodyPr>
            <a:normAutofit fontScale="45000"/>
          </a:bodyPr>
          <a:p>
            <a:pPr marL="0" indent="0">
              <a:buNone/>
            </a:pPr>
            <a:r>
              <a:rPr lang="en-US"/>
              <a:t>import java.io._</a:t>
            </a:r>
            <a:endParaRPr lang="en-US"/>
          </a:p>
          <a:p>
            <a:pPr marL="0" indent="0">
              <a:buNone/>
            </a:pPr>
            <a:r>
              <a:rPr lang="en-US"/>
              <a:t>object CopyBytes extends App {</a:t>
            </a:r>
            <a:endParaRPr lang="en-US"/>
          </a:p>
          <a:p>
            <a:pPr marL="0" indent="0">
              <a:buNone/>
            </a:pPr>
            <a:r>
              <a:rPr lang="en-US"/>
              <a:t>var in = None: Option[FileInputStream]</a:t>
            </a:r>
            <a:endParaRPr lang="en-US"/>
          </a:p>
          <a:p>
            <a:pPr marL="0" indent="0">
              <a:buNone/>
            </a:pPr>
            <a:r>
              <a:rPr lang="en-US"/>
              <a:t>var out = None: Option[FileOutputStream]</a:t>
            </a:r>
            <a:endParaRPr lang="en-US"/>
          </a:p>
          <a:p>
            <a:pPr marL="0" indent="0">
              <a:buNone/>
            </a:pPr>
            <a:r>
              <a:rPr lang="en-US"/>
              <a:t>try {</a:t>
            </a:r>
            <a:endParaRPr lang="en-US"/>
          </a:p>
          <a:p>
            <a:pPr marL="0" indent="0">
              <a:buNone/>
            </a:pPr>
            <a:r>
              <a:rPr lang="en-US"/>
              <a:t>in = Some(new FileInputStream("/tmp/Test.class"))</a:t>
            </a:r>
            <a:endParaRPr lang="en-US"/>
          </a:p>
          <a:p>
            <a:pPr marL="0" indent="0">
              <a:buNone/>
            </a:pPr>
            <a:r>
              <a:rPr lang="en-US"/>
              <a:t>out = Some(new FileOutputStream("/tmp/Test.class.copy"))</a:t>
            </a:r>
            <a:endParaRPr lang="en-US"/>
          </a:p>
          <a:p>
            <a:pPr marL="0" indent="0">
              <a:buNone/>
            </a:pPr>
            <a:r>
              <a:rPr lang="en-US"/>
              <a:t>var c = 0</a:t>
            </a:r>
            <a:endParaRPr lang="en-US"/>
          </a:p>
          <a:p>
            <a:pPr marL="0" indent="0">
              <a:buNone/>
            </a:pPr>
            <a:r>
              <a:rPr lang="en-US"/>
              <a:t>while ({c = in.get.read; c != −1}) {</a:t>
            </a:r>
            <a:endParaRPr lang="en-US"/>
          </a:p>
          <a:p>
            <a:pPr marL="0" indent="0">
              <a:buNone/>
            </a:pPr>
            <a:r>
              <a:rPr lang="en-US"/>
              <a:t>out.get.write(c)</a:t>
            </a:r>
            <a:endParaRPr lang="en-US"/>
          </a:p>
          <a:p>
            <a:pPr marL="0" indent="0">
              <a:buNone/>
            </a:pPr>
            <a:r>
              <a:rPr lang="en-US"/>
              <a:t>}</a:t>
            </a:r>
            <a:endParaRPr lang="en-US"/>
          </a:p>
          <a:p>
            <a:pPr marL="0" indent="0">
              <a:buNone/>
            </a:pPr>
            <a:r>
              <a:rPr lang="en-US"/>
              <a:t>} catch {</a:t>
            </a:r>
            <a:endParaRPr lang="en-US"/>
          </a:p>
          <a:p>
            <a:pPr marL="0" indent="0">
              <a:buNone/>
            </a:pPr>
            <a:r>
              <a:rPr lang="en-US"/>
              <a:t>case e: IOException =&gt; e.printStackTrace</a:t>
            </a:r>
            <a:endParaRPr lang="en-US"/>
          </a:p>
          <a:p>
            <a:pPr marL="0" indent="0">
              <a:buNone/>
            </a:pPr>
            <a:r>
              <a:rPr lang="en-US"/>
              <a:t>} finally {</a:t>
            </a:r>
            <a:endParaRPr lang="en-US"/>
          </a:p>
          <a:p>
            <a:pPr marL="0" indent="0">
              <a:buNone/>
            </a:pPr>
            <a:r>
              <a:rPr lang="en-US"/>
              <a:t>println("entered finally ...")</a:t>
            </a:r>
            <a:endParaRPr lang="en-US"/>
          </a:p>
          <a:p>
            <a:pPr marL="0" indent="0">
              <a:buNone/>
            </a:pPr>
            <a:r>
              <a:rPr lang="en-US"/>
              <a:t>if (in.isDefined) in.get.close</a:t>
            </a:r>
            <a:endParaRPr lang="en-US"/>
          </a:p>
          <a:p>
            <a:pPr marL="0" indent="0">
              <a:buNone/>
            </a:pPr>
            <a:r>
              <a:rPr lang="en-US"/>
              <a:t>if (out.isDefined) out.get.close</a:t>
            </a:r>
            <a:endParaRPr lang="en-US"/>
          </a:p>
          <a:p>
            <a:pPr marL="0" indent="0">
              <a:buNone/>
            </a:pPr>
            <a:r>
              <a:rPr lang="en-US"/>
              <a:t>}</a:t>
            </a:r>
            <a:endParaRPr lang="en-US"/>
          </a:p>
          <a:p>
            <a:pPr marL="0" indent="0">
              <a:buNone/>
            </a:pPr>
            <a:r>
              <a:rPr lang="en-US"/>
              <a:t>}</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pPr marL="0" indent="0">
              <a:buNone/>
            </a:pPr>
            <a:r>
              <a:rPr lang="en-US">
                <a:sym typeface="+mn-ea"/>
              </a:rPr>
              <a:t>c = a ^ b; /* 49 = 0011 0001 */ </a:t>
            </a:r>
            <a:endParaRPr lang="en-US"/>
          </a:p>
          <a:p>
            <a:pPr marL="0" indent="0">
              <a:buNone/>
            </a:pPr>
            <a:r>
              <a:rPr lang="en-US">
                <a:sym typeface="+mn-ea"/>
              </a:rPr>
              <a:t>println("a ^ b = " + c ); </a:t>
            </a:r>
            <a:endParaRPr lang="en-US"/>
          </a:p>
          <a:p>
            <a:pPr marL="0" indent="0">
              <a:buNone/>
            </a:pPr>
            <a:r>
              <a:rPr lang="en-US">
                <a:sym typeface="+mn-ea"/>
              </a:rPr>
              <a:t>c = ~a; /* -61 = 1100 0011 */ </a:t>
            </a:r>
            <a:endParaRPr lang="en-US"/>
          </a:p>
          <a:p>
            <a:pPr marL="0" indent="0">
              <a:buNone/>
            </a:pPr>
            <a:r>
              <a:rPr lang="en-US">
                <a:sym typeface="+mn-ea"/>
              </a:rPr>
              <a:t>println("~a = " + c ); </a:t>
            </a:r>
            <a:endParaRPr lang="en-US"/>
          </a:p>
          <a:p>
            <a:pPr marL="0" indent="0">
              <a:buNone/>
            </a:pPr>
            <a:r>
              <a:rPr lang="en-US">
                <a:sym typeface="+mn-ea"/>
              </a:rPr>
              <a:t>c = a &lt;&lt; 2; /* 240 = 1111 0000 */ </a:t>
            </a:r>
            <a:endParaRPr lang="en-US"/>
          </a:p>
          <a:p>
            <a:pPr marL="0" indent="0">
              <a:buNone/>
            </a:pPr>
            <a:r>
              <a:rPr lang="en-US">
                <a:sym typeface="+mn-ea"/>
              </a:rPr>
              <a:t>println("a &lt;&lt; 2 = " + c ); </a:t>
            </a:r>
            <a:endParaRPr lang="en-US"/>
          </a:p>
          <a:p>
            <a:pPr marL="0" indent="0">
              <a:buNone/>
            </a:pPr>
            <a:r>
              <a:rPr lang="en-US">
                <a:sym typeface="+mn-ea"/>
              </a:rPr>
              <a:t>c = a &gt;&gt; 2; /* 215 = 1111 */ </a:t>
            </a:r>
            <a:endParaRPr lang="en-US"/>
          </a:p>
          <a:p>
            <a:pPr marL="0" indent="0">
              <a:buNone/>
            </a:pPr>
            <a:r>
              <a:rPr lang="en-US">
                <a:sym typeface="+mn-ea"/>
              </a:rPr>
              <a:t>println("a &gt;&gt; 2 = " + c );</a:t>
            </a:r>
            <a:endParaRPr lang="en-US"/>
          </a:p>
          <a:p>
            <a:pPr marL="0" indent="0">
              <a:buNone/>
            </a:pPr>
            <a:r>
              <a:rPr lang="en-US">
                <a:sym typeface="+mn-ea"/>
              </a:rPr>
              <a:t> c = a &gt;&gt;&gt; 2; /* 215 = 0000 1111 */ </a:t>
            </a:r>
            <a:endParaRPr lang="en-US"/>
          </a:p>
          <a:p>
            <a:pPr marL="0" indent="0">
              <a:buNone/>
            </a:pPr>
            <a:r>
              <a:rPr lang="en-US">
                <a:sym typeface="+mn-ea"/>
              </a:rPr>
              <a:t>println("a &gt;&gt;&gt; 2 = " + c ); </a:t>
            </a:r>
            <a:endParaRPr lang="en-US"/>
          </a:p>
          <a:p>
            <a:pPr marL="0" indent="0">
              <a:buNone/>
            </a:pPr>
            <a:r>
              <a:rPr lang="en-US">
                <a:sym typeface="+mn-ea"/>
              </a:rPr>
              <a:t>}</a:t>
            </a:r>
            <a:endParaRPr lang="en-US"/>
          </a:p>
          <a:p>
            <a:pPr marL="0" indent="0">
              <a:buNone/>
            </a:pPr>
            <a:r>
              <a:rPr lang="en-US">
                <a:sym typeface="+mn-ea"/>
              </a:rPr>
              <a:t> }</a:t>
            </a:r>
            <a:endParaRPr lang="en-US"/>
          </a:p>
          <a:p>
            <a:pPr marL="0" indent="0">
              <a:buNone/>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output</a:t>
            </a:r>
            <a:endParaRPr lang="en-US"/>
          </a:p>
          <a:p>
            <a:pPr marL="0" indent="0">
              <a:buNone/>
            </a:pPr>
            <a:endParaRPr lang="en-US"/>
          </a:p>
          <a:p>
            <a:pPr marL="0" indent="0">
              <a:buNone/>
            </a:pPr>
            <a:r>
              <a:rPr lang="en-US"/>
              <a:t>C:/&gt;scalac Test.scala </a:t>
            </a:r>
            <a:endParaRPr lang="en-US"/>
          </a:p>
          <a:p>
            <a:pPr marL="0" indent="0">
              <a:buNone/>
            </a:pPr>
            <a:r>
              <a:rPr lang="en-US"/>
              <a:t>C:/&gt;scala Test </a:t>
            </a:r>
            <a:endParaRPr lang="en-US"/>
          </a:p>
          <a:p>
            <a:pPr marL="0" indent="0">
              <a:buNone/>
            </a:pPr>
            <a:r>
              <a:rPr lang="en-US"/>
              <a:t>a == b = false </a:t>
            </a:r>
            <a:endParaRPr lang="en-US"/>
          </a:p>
          <a:p>
            <a:pPr marL="0" indent="0">
              <a:buNone/>
            </a:pPr>
            <a:r>
              <a:rPr lang="en-US"/>
              <a:t>a != b = true </a:t>
            </a:r>
            <a:endParaRPr lang="en-US"/>
          </a:p>
          <a:p>
            <a:pPr marL="0" indent="0">
              <a:buNone/>
            </a:pPr>
            <a:r>
              <a:rPr lang="en-US"/>
              <a:t>a &gt; b = false </a:t>
            </a:r>
            <a:endParaRPr lang="en-US"/>
          </a:p>
          <a:p>
            <a:pPr marL="0" indent="0">
              <a:buNone/>
            </a:pPr>
            <a:r>
              <a:rPr lang="en-US"/>
              <a:t>a &lt; b = true</a:t>
            </a:r>
            <a:endParaRPr lang="en-US"/>
          </a:p>
          <a:p>
            <a:pPr marL="0" indent="0">
              <a:buNone/>
            </a:pPr>
            <a:r>
              <a:rPr lang="en-US"/>
              <a:t> b &gt;= a = true </a:t>
            </a:r>
            <a:endParaRPr lang="en-US"/>
          </a:p>
          <a:p>
            <a:pPr marL="0" indent="0">
              <a:buNone/>
            </a:pPr>
            <a:r>
              <a:rPr lang="en-US"/>
              <a:t>b &lt;= a = false</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2090420" y="1465580"/>
          <a:ext cx="8010525" cy="3609975"/>
        </p:xfrm>
        <a:graphic>
          <a:graphicData uri="http://schemas.openxmlformats.org/presentationml/2006/ole">
            <mc:AlternateContent xmlns:mc="http://schemas.openxmlformats.org/markup-compatibility/2006">
              <mc:Choice xmlns:v="urn:schemas-microsoft-com:vml" Requires="v">
                <p:oleObj spid="_x0000_s8193" name="" r:id="rId1" imgW="8010525" imgH="3609975" progId="PBrush">
                  <p:embed/>
                </p:oleObj>
              </mc:Choice>
              <mc:Fallback>
                <p:oleObj name="" r:id="rId1" imgW="8010525" imgH="3609975" progId="PBrush">
                  <p:embed/>
                  <p:pic>
                    <p:nvPicPr>
                      <p:cNvPr id="0" name="Picture 8192" descr="image8"/>
                      <p:cNvPicPr/>
                      <p:nvPr/>
                    </p:nvPicPr>
                    <p:blipFill>
                      <a:blip r:embed="rId2"/>
                      <a:stretch>
                        <a:fillRect/>
                      </a:stretch>
                    </p:blipFill>
                    <p:spPr>
                      <a:xfrm>
                        <a:off x="2090420" y="1465580"/>
                        <a:ext cx="8010525" cy="3609975"/>
                      </a:xfrm>
                      <a:prstGeom prst="rect">
                        <a:avLst/>
                      </a:prstGeom>
                      <a:noFill/>
                      <a:ln w="9525">
                        <a:noFill/>
                      </a:ln>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object Test { </a:t>
            </a:r>
            <a:endParaRPr lang="en-US"/>
          </a:p>
          <a:p>
            <a:pPr marL="0" indent="0">
              <a:buNone/>
            </a:pPr>
            <a:r>
              <a:rPr lang="en-US"/>
              <a:t>def main(args: Array[String]) { </a:t>
            </a:r>
            <a:endParaRPr lang="en-US"/>
          </a:p>
          <a:p>
            <a:pPr marL="0" indent="0">
              <a:buNone/>
            </a:pPr>
            <a:r>
              <a:rPr lang="en-US"/>
              <a:t>var a = true; </a:t>
            </a:r>
            <a:endParaRPr lang="en-US"/>
          </a:p>
          <a:p>
            <a:pPr marL="0" indent="0">
              <a:buNone/>
            </a:pPr>
            <a:r>
              <a:rPr lang="en-US"/>
              <a:t>var b = false;</a:t>
            </a:r>
            <a:endParaRPr lang="en-US"/>
          </a:p>
          <a:p>
            <a:pPr marL="0" indent="0">
              <a:buNone/>
            </a:pPr>
            <a:r>
              <a:rPr lang="en-US"/>
              <a:t>println("a &amp;&amp; b = " + (a&amp;&amp;b) ); </a:t>
            </a:r>
            <a:endParaRPr lang="en-US"/>
          </a:p>
          <a:p>
            <a:pPr marL="0" indent="0">
              <a:buNone/>
            </a:pPr>
            <a:r>
              <a:rPr lang="en-US"/>
              <a:t>println("a || b = " + (a||b) ); </a:t>
            </a:r>
            <a:endParaRPr lang="en-US"/>
          </a:p>
          <a:p>
            <a:pPr marL="0" indent="0">
              <a:buNone/>
            </a:pPr>
            <a:r>
              <a:rPr lang="en-US"/>
              <a:t>println("!(a &amp;&amp; b) = " + !(a &amp;&amp; b) ); </a:t>
            </a:r>
            <a:endParaRPr lang="en-US"/>
          </a:p>
          <a:p>
            <a:pPr marL="0" indent="0">
              <a:buNone/>
            </a:pPr>
            <a:r>
              <a:rPr lang="en-US"/>
              <a:t>} }</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output</a:t>
            </a:r>
            <a:endParaRPr lang="en-US"/>
          </a:p>
          <a:p>
            <a:pPr marL="0" indent="0">
              <a:buNone/>
            </a:pPr>
            <a:r>
              <a:rPr lang="en-US"/>
              <a:t>a &amp;&amp; b = false </a:t>
            </a:r>
            <a:endParaRPr lang="en-US"/>
          </a:p>
          <a:p>
            <a:pPr marL="0" indent="0">
              <a:buNone/>
            </a:pPr>
            <a:r>
              <a:rPr lang="en-US"/>
              <a:t>a || b = true </a:t>
            </a:r>
            <a:endParaRPr lang="en-US"/>
          </a:p>
          <a:p>
            <a:pPr marL="0" indent="0">
              <a:buNone/>
            </a:pPr>
            <a:r>
              <a:rPr lang="en-US"/>
              <a:t>!(a &amp;&amp; b) = true</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p:nvPr/>
        </p:nvGraphicFramePr>
        <p:xfrm>
          <a:off x="3298825" y="1306195"/>
          <a:ext cx="5593715" cy="4625975"/>
        </p:xfrm>
        <a:graphic>
          <a:graphicData uri="http://schemas.openxmlformats.org/presentationml/2006/ole">
            <mc:AlternateContent xmlns:mc="http://schemas.openxmlformats.org/markup-compatibility/2006">
              <mc:Choice xmlns:v="urn:schemas-microsoft-com:vml" Requires="v">
                <p:oleObj spid="_x0000_s1025" name="" r:id="rId1" imgW="2857500" imgH="2857500" progId="PBrush">
                  <p:embed/>
                </p:oleObj>
              </mc:Choice>
              <mc:Fallback>
                <p:oleObj name="" r:id="rId1" imgW="2857500" imgH="2857500" progId="PBrush">
                  <p:embed/>
                  <p:pic>
                    <p:nvPicPr>
                      <p:cNvPr id="0" name="Picture 1024" descr="image1"/>
                      <p:cNvPicPr/>
                      <p:nvPr/>
                    </p:nvPicPr>
                    <p:blipFill>
                      <a:blip r:embed="rId2"/>
                      <a:stretch>
                        <a:fillRect/>
                      </a:stretch>
                    </p:blipFill>
                    <p:spPr>
                      <a:xfrm>
                        <a:off x="3298825" y="1306195"/>
                        <a:ext cx="5593715" cy="4625975"/>
                      </a:xfrm>
                      <a:prstGeom prst="rect">
                        <a:avLst/>
                      </a:prstGeom>
                      <a:noFill/>
                      <a:ln w="9525">
                        <a:noFill/>
                      </a:ln>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77500" lnSpcReduction="10000"/>
          </a:bodyPr>
          <a:lstStyle/>
          <a:p>
            <a:r>
              <a:rPr lang="en-US"/>
              <a:t>Converting Between Numeric Types (Casting)</a:t>
            </a:r>
            <a:endParaRPr lang="en-US"/>
          </a:p>
          <a:p>
            <a:endParaRPr lang="en-US"/>
          </a:p>
          <a:p>
            <a:pPr marL="0" indent="0">
              <a:buNone/>
            </a:pPr>
            <a:r>
              <a:rPr lang="en-US"/>
              <a:t>scala&gt; val b = a.to[Tab]</a:t>
            </a:r>
            <a:endParaRPr lang="en-US"/>
          </a:p>
          <a:p>
            <a:pPr marL="0" indent="0">
              <a:buNone/>
            </a:pPr>
            <a:r>
              <a:rPr lang="en-US"/>
              <a:t>toByte       toChar     toDouble      toFloat     toInt    toLong     toShort   toString</a:t>
            </a:r>
            <a:endParaRPr lang="en-US"/>
          </a:p>
          <a:p>
            <a:pPr marL="0" indent="0">
              <a:buNone/>
            </a:pPr>
            <a:r>
              <a:rPr lang="en-US"/>
              <a:t>scala&gt; 19.45.toInt</a:t>
            </a:r>
            <a:endParaRPr lang="en-US"/>
          </a:p>
          <a:p>
            <a:pPr marL="0" indent="0">
              <a:buNone/>
            </a:pPr>
            <a:r>
              <a:rPr lang="en-US"/>
              <a:t>res0: Int = 19</a:t>
            </a:r>
            <a:endParaRPr lang="en-US"/>
          </a:p>
          <a:p>
            <a:pPr marL="0" indent="0">
              <a:buNone/>
            </a:pPr>
            <a:r>
              <a:rPr lang="en-US"/>
              <a:t>scala&gt; 19.toFloat</a:t>
            </a:r>
            <a:endParaRPr lang="en-US"/>
          </a:p>
          <a:p>
            <a:pPr marL="0" indent="0">
              <a:buNone/>
            </a:pPr>
            <a:r>
              <a:rPr lang="en-US"/>
              <a:t>res1: Float = 19.0</a:t>
            </a:r>
            <a:endParaRPr lang="en-US"/>
          </a:p>
          <a:p>
            <a:pPr marL="0" indent="0">
              <a:buNone/>
            </a:pPr>
            <a:r>
              <a:rPr lang="en-US"/>
              <a:t>scala&gt; 19.toDouble</a:t>
            </a:r>
            <a:endParaRPr lang="en-US"/>
          </a:p>
          <a:p>
            <a:pPr marL="0" indent="0">
              <a:buNone/>
            </a:pPr>
            <a:r>
              <a:rPr lang="en-US"/>
              <a:t>res2: Double = 19.0</a:t>
            </a:r>
            <a:endParaRPr lang="en-US"/>
          </a:p>
          <a:p>
            <a:pPr marL="0" indent="0">
              <a:buNone/>
            </a:pPr>
            <a:r>
              <a:rPr lang="en-US"/>
              <a:t>scala&gt; 19.toLong</a:t>
            </a:r>
            <a:endParaRPr lang="en-US"/>
          </a:p>
          <a:p>
            <a:pPr marL="0" indent="0">
              <a:buNone/>
            </a:pPr>
            <a:r>
              <a:rPr lang="en-US"/>
              <a:t>res3: Long = 19</a:t>
            </a:r>
            <a:endParaRPr lang="en-US"/>
          </a:p>
          <a:p>
            <a:pPr marL="0" indent="0">
              <a:buNone/>
            </a:pPr>
            <a:r>
              <a:rPr lang="en-US"/>
              <a:t>scala&gt; val b = a.toFloat</a:t>
            </a:r>
            <a:endParaRPr lang="en-US"/>
          </a:p>
          <a:p>
            <a:pPr marL="0" indent="0">
              <a:buNone/>
            </a:pPr>
            <a:r>
              <a:rPr lang="en-US"/>
              <a:t>b: Float = 1945.0</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0000" lnSpcReduction="20000"/>
          </a:bodyPr>
          <a:lstStyle/>
          <a:p>
            <a:r>
              <a:rPr lang="en-US"/>
              <a:t>Overriding the Default Numeric Type</a:t>
            </a:r>
            <a:endParaRPr lang="en-US"/>
          </a:p>
          <a:p>
            <a:pPr marL="0" indent="0">
              <a:buNone/>
            </a:pPr>
            <a:r>
              <a:rPr lang="en-US"/>
              <a:t>Scala automatically assigns types to numeric values when you assign them, and you need to override the default type it assigns as you create a numeric field.</a:t>
            </a:r>
            <a:endParaRPr lang="en-US"/>
          </a:p>
          <a:p>
            <a:pPr marL="0" indent="0">
              <a:buNone/>
            </a:pPr>
            <a:endParaRPr lang="en-US"/>
          </a:p>
          <a:p>
            <a:pPr marL="0" indent="0">
              <a:buNone/>
            </a:pPr>
            <a:r>
              <a:rPr lang="en-US"/>
              <a:t>If you assign 1 to a variable, Scala assigns it the type Int:</a:t>
            </a:r>
            <a:endParaRPr lang="en-US"/>
          </a:p>
          <a:p>
            <a:pPr marL="0" indent="0">
              <a:buNone/>
            </a:pPr>
            <a:r>
              <a:rPr lang="en-US"/>
              <a:t>scala&gt; val a = 1</a:t>
            </a:r>
            <a:endParaRPr lang="en-US"/>
          </a:p>
          <a:p>
            <a:pPr marL="0" indent="0">
              <a:buNone/>
            </a:pPr>
            <a:r>
              <a:rPr lang="en-US"/>
              <a:t>a: Int = 1</a:t>
            </a:r>
            <a:endParaRPr lang="en-US"/>
          </a:p>
          <a:p>
            <a:pPr marL="0" indent="0">
              <a:buNone/>
            </a:pPr>
            <a:r>
              <a:rPr lang="en-US"/>
              <a:t>The following examples show one way to override simple numeric types:</a:t>
            </a:r>
            <a:endParaRPr lang="en-US"/>
          </a:p>
          <a:p>
            <a:pPr marL="0" indent="0">
              <a:buNone/>
            </a:pPr>
            <a:r>
              <a:rPr lang="en-US"/>
              <a:t>scala&gt; val a = 1d</a:t>
            </a:r>
            <a:endParaRPr lang="en-US"/>
          </a:p>
          <a:p>
            <a:pPr marL="0" indent="0">
              <a:buNone/>
            </a:pPr>
            <a:r>
              <a:rPr lang="en-US"/>
              <a:t>a: Double = 1.0</a:t>
            </a:r>
            <a:endParaRPr lang="en-US"/>
          </a:p>
          <a:p>
            <a:pPr marL="0" indent="0">
              <a:buNone/>
            </a:pPr>
            <a:r>
              <a:rPr lang="en-US"/>
              <a:t>scala&gt; val a = 1f</a:t>
            </a:r>
            <a:endParaRPr lang="en-US"/>
          </a:p>
          <a:p>
            <a:pPr marL="0" indent="0">
              <a:buNone/>
            </a:pPr>
            <a:r>
              <a:rPr lang="en-US"/>
              <a:t>a: Float = 1.0</a:t>
            </a:r>
            <a:endParaRPr lang="en-US"/>
          </a:p>
          <a:p>
            <a:pPr marL="0" indent="0">
              <a:buNone/>
            </a:pPr>
            <a:r>
              <a:rPr lang="en-US"/>
              <a:t>scala&gt; val a = 1000L</a:t>
            </a:r>
            <a:endParaRPr lang="en-US"/>
          </a:p>
          <a:p>
            <a:pPr marL="0" indent="0">
              <a:buNone/>
            </a:pPr>
            <a:r>
              <a:rPr lang="en-US"/>
              <a:t>a: Long = 1000</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Another approach is to annotate the variable with a type, like this:</a:t>
            </a:r>
            <a:endParaRPr lang="en-US"/>
          </a:p>
          <a:p>
            <a:pPr marL="0" indent="0">
              <a:buNone/>
            </a:pPr>
            <a:r>
              <a:rPr lang="en-US"/>
              <a:t>scala&gt; val a = 0: Byte</a:t>
            </a:r>
            <a:endParaRPr lang="en-US"/>
          </a:p>
          <a:p>
            <a:pPr marL="0" indent="0">
              <a:buNone/>
            </a:pPr>
            <a:r>
              <a:rPr lang="en-US"/>
              <a:t>a: Byte = 0</a:t>
            </a:r>
            <a:endParaRPr lang="en-US"/>
          </a:p>
          <a:p>
            <a:pPr marL="0" indent="0">
              <a:buNone/>
            </a:pPr>
            <a:r>
              <a:rPr lang="en-US"/>
              <a:t>scala&gt; val a = 0: Int</a:t>
            </a:r>
            <a:endParaRPr lang="en-US"/>
          </a:p>
          <a:p>
            <a:pPr marL="0" indent="0">
              <a:buNone/>
            </a:pPr>
            <a:r>
              <a:rPr lang="en-US"/>
              <a:t>a: Int = 0</a:t>
            </a:r>
            <a:endParaRPr lang="en-US"/>
          </a:p>
          <a:p>
            <a:pPr marL="0" indent="0">
              <a:buNone/>
            </a:pPr>
            <a:r>
              <a:rPr lang="en-US"/>
              <a:t>scala&gt; val a = 0: Short</a:t>
            </a:r>
            <a:endParaRPr lang="en-US"/>
          </a:p>
          <a:p>
            <a:pPr marL="0" indent="0">
              <a:buNone/>
            </a:pPr>
            <a:r>
              <a:rPr lang="en-US"/>
              <a:t>a: Short = 0</a:t>
            </a:r>
            <a:endParaRPr lang="en-US"/>
          </a:p>
          <a:p>
            <a:pPr marL="0" indent="0">
              <a:buNone/>
            </a:pPr>
            <a:r>
              <a:rPr lang="en-US"/>
              <a:t>scala&gt; val a = 0: Double</a:t>
            </a:r>
            <a:endParaRPr lang="en-US"/>
          </a:p>
          <a:p>
            <a:pPr marL="0" indent="0">
              <a:buNone/>
            </a:pPr>
            <a:r>
              <a:rPr lang="en-US"/>
              <a:t>a: Double = 0.0</a:t>
            </a:r>
            <a:endParaRPr lang="en-US"/>
          </a:p>
          <a:p>
            <a:pPr marL="0" indent="0">
              <a:buNone/>
            </a:pPr>
            <a:r>
              <a:rPr lang="en-US"/>
              <a:t>scala&gt; val a = 0: Float</a:t>
            </a:r>
            <a:endParaRPr lang="en-US"/>
          </a:p>
          <a:p>
            <a:pPr marL="0" indent="0">
              <a:buNone/>
            </a:pPr>
            <a:r>
              <a:rPr lang="en-US"/>
              <a:t>a: Float = 0.0</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The for Loop with Ranges</a:t>
            </a:r>
            <a:endParaRPr lang="en-US"/>
          </a:p>
          <a:p>
            <a:endParaRPr lang="en-US"/>
          </a:p>
          <a:p>
            <a:pPr marL="0" indent="0">
              <a:buNone/>
            </a:pPr>
            <a:r>
              <a:rPr lang="en-US"/>
              <a:t>for( var x &lt;- Range ){ </a:t>
            </a:r>
            <a:endParaRPr lang="en-US"/>
          </a:p>
          <a:p>
            <a:pPr marL="0" indent="0">
              <a:buNone/>
            </a:pPr>
            <a:r>
              <a:rPr lang="en-US"/>
              <a:t>	statement(s); </a:t>
            </a:r>
            <a:endParaRPr lang="en-US"/>
          </a:p>
          <a:p>
            <a:pPr marL="0" indent="0">
              <a:buNone/>
            </a:pPr>
            <a:r>
              <a:rPr lang="en-US"/>
              <a:t>}</a:t>
            </a:r>
            <a:endParaRPr lang="en-US"/>
          </a:p>
          <a:p>
            <a:pPr marL="0" indent="0">
              <a:buNone/>
            </a:pPr>
            <a:endParaRPr lang="en-US"/>
          </a:p>
          <a:p>
            <a:pPr marL="0" indent="0">
              <a:buNone/>
            </a:pPr>
            <a:r>
              <a:rPr lang="en-US"/>
              <a:t>Here, the Range could be a range of numbers and that is represented as i to j or sometime like i until j. </a:t>
            </a:r>
            <a:endParaRPr lang="en-US"/>
          </a:p>
          <a:p>
            <a:pPr marL="0" indent="0">
              <a:buNone/>
            </a:pPr>
            <a:r>
              <a:rPr lang="en-US"/>
              <a:t>The left-arrow &lt;- operator is called a generator, so named because it's generating individual values from a range.</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object Test { </a:t>
            </a:r>
            <a:endParaRPr lang="en-US"/>
          </a:p>
          <a:p>
            <a:pPr marL="0" indent="0">
              <a:buNone/>
            </a:pPr>
            <a:r>
              <a:rPr lang="en-US"/>
              <a:t>def main(args: Array[String]) { </a:t>
            </a:r>
            <a:endParaRPr lang="en-US"/>
          </a:p>
          <a:p>
            <a:pPr marL="0" indent="0">
              <a:buNone/>
            </a:pPr>
            <a:r>
              <a:rPr lang="en-US"/>
              <a:t>var a = 0; </a:t>
            </a:r>
            <a:endParaRPr lang="en-US"/>
          </a:p>
          <a:p>
            <a:pPr marL="0" indent="0">
              <a:buNone/>
            </a:pPr>
            <a:r>
              <a:rPr lang="en-US"/>
              <a:t>// for loop execution with a range </a:t>
            </a:r>
            <a:endParaRPr lang="en-US"/>
          </a:p>
          <a:p>
            <a:pPr marL="0" indent="0">
              <a:buNone/>
            </a:pPr>
            <a:r>
              <a:rPr lang="en-US"/>
              <a:t>for( a &lt;- 1 to 10){ </a:t>
            </a:r>
            <a:endParaRPr lang="en-US"/>
          </a:p>
          <a:p>
            <a:pPr marL="0" indent="0">
              <a:buNone/>
            </a:pPr>
            <a:r>
              <a:rPr lang="en-US"/>
              <a:t>	println( "Value of a: " + a ); </a:t>
            </a:r>
            <a:endParaRPr lang="en-US"/>
          </a:p>
          <a:p>
            <a:pPr marL="0" indent="0">
              <a:buNone/>
            </a:pPr>
            <a:r>
              <a:rPr lang="en-US"/>
              <a:t>} </a:t>
            </a:r>
            <a:endParaRPr lang="en-US"/>
          </a:p>
          <a:p>
            <a:pPr marL="0" indent="0">
              <a:buNone/>
            </a:pPr>
            <a:r>
              <a:rPr lang="en-US"/>
              <a:t>}</a:t>
            </a:r>
            <a:endParaRPr lang="en-US"/>
          </a:p>
          <a:p>
            <a:pPr marL="0" indent="0">
              <a:buNone/>
            </a:pPr>
            <a:r>
              <a:rPr lang="en-US"/>
              <a:t> }</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r>
              <a:rPr lang="en-US"/>
              <a:t>output</a:t>
            </a:r>
            <a:endParaRPr lang="en-US"/>
          </a:p>
          <a:p>
            <a:endParaRPr lang="en-US"/>
          </a:p>
          <a:p>
            <a:pPr marL="0" indent="0">
              <a:buNone/>
            </a:pPr>
            <a:r>
              <a:rPr lang="en-US"/>
              <a:t>value of a: 1 </a:t>
            </a:r>
            <a:endParaRPr lang="en-US"/>
          </a:p>
          <a:p>
            <a:pPr marL="0" indent="0">
              <a:buNone/>
            </a:pPr>
            <a:r>
              <a:rPr lang="en-US"/>
              <a:t>value of a: 2 </a:t>
            </a:r>
            <a:endParaRPr lang="en-US"/>
          </a:p>
          <a:p>
            <a:pPr marL="0" indent="0">
              <a:buNone/>
            </a:pPr>
            <a:r>
              <a:rPr lang="en-US"/>
              <a:t>value of a: 3 </a:t>
            </a:r>
            <a:endParaRPr lang="en-US"/>
          </a:p>
          <a:p>
            <a:pPr marL="0" indent="0">
              <a:buNone/>
            </a:pPr>
            <a:r>
              <a:rPr lang="en-US"/>
              <a:t>value of a: 4 </a:t>
            </a:r>
            <a:endParaRPr lang="en-US"/>
          </a:p>
          <a:p>
            <a:pPr marL="0" indent="0">
              <a:buNone/>
            </a:pPr>
            <a:r>
              <a:rPr lang="en-US"/>
              <a:t>value of a: 5 </a:t>
            </a:r>
            <a:endParaRPr lang="en-US"/>
          </a:p>
          <a:p>
            <a:pPr marL="0" indent="0">
              <a:buNone/>
            </a:pPr>
            <a:r>
              <a:rPr lang="en-US"/>
              <a:t>value of a: 6 </a:t>
            </a:r>
            <a:endParaRPr lang="en-US"/>
          </a:p>
          <a:p>
            <a:pPr marL="0" indent="0">
              <a:buNone/>
            </a:pPr>
            <a:r>
              <a:rPr lang="en-US"/>
              <a:t>value of a: 7 </a:t>
            </a:r>
            <a:endParaRPr lang="en-US"/>
          </a:p>
          <a:p>
            <a:pPr marL="0" indent="0">
              <a:buNone/>
            </a:pPr>
            <a:r>
              <a:rPr lang="en-US"/>
              <a:t>value of a: 8 </a:t>
            </a:r>
            <a:endParaRPr lang="en-US"/>
          </a:p>
          <a:p>
            <a:pPr marL="0" indent="0">
              <a:buNone/>
            </a:pPr>
            <a:r>
              <a:rPr lang="en-US"/>
              <a:t>value of a: 9 </a:t>
            </a:r>
            <a:endParaRPr lang="en-US"/>
          </a:p>
          <a:p>
            <a:pPr marL="0" indent="0">
              <a:buNone/>
            </a:pPr>
            <a:r>
              <a:rPr lang="en-US"/>
              <a:t>value of a: 10</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r>
              <a:rPr lang="en-US"/>
              <a:t>Multiple range</a:t>
            </a:r>
            <a:endParaRPr lang="en-US"/>
          </a:p>
          <a:p>
            <a:pPr marL="0" indent="0">
              <a:buNone/>
            </a:pPr>
            <a:r>
              <a:rPr lang="en-US"/>
              <a:t>object Test { </a:t>
            </a:r>
            <a:endParaRPr lang="en-US"/>
          </a:p>
          <a:p>
            <a:pPr marL="0" indent="0">
              <a:buNone/>
            </a:pPr>
            <a:r>
              <a:rPr lang="en-US"/>
              <a:t>def main(args: Array[String]) { </a:t>
            </a:r>
            <a:endParaRPr lang="en-US"/>
          </a:p>
          <a:p>
            <a:pPr marL="0" indent="0">
              <a:buNone/>
            </a:pPr>
            <a:r>
              <a:rPr lang="en-US"/>
              <a:t>var a = 0; var b = 0; </a:t>
            </a:r>
            <a:endParaRPr lang="en-US"/>
          </a:p>
          <a:p>
            <a:pPr marL="0" indent="0">
              <a:buNone/>
            </a:pPr>
            <a:r>
              <a:rPr lang="en-US"/>
              <a:t>// for loop execution with a range </a:t>
            </a:r>
            <a:endParaRPr lang="en-US"/>
          </a:p>
          <a:p>
            <a:pPr marL="0" indent="0">
              <a:buNone/>
            </a:pPr>
            <a:r>
              <a:rPr lang="en-US"/>
              <a:t>for( a &lt;- 1 to 3; b &lt;- 1 to 3){ </a:t>
            </a:r>
            <a:endParaRPr lang="en-US"/>
          </a:p>
          <a:p>
            <a:pPr marL="0" indent="0">
              <a:buNone/>
            </a:pPr>
            <a:r>
              <a:rPr lang="en-US"/>
              <a:t>println( "Value of a: " + a ); </a:t>
            </a:r>
            <a:endParaRPr lang="en-US"/>
          </a:p>
          <a:p>
            <a:pPr marL="0" indent="0">
              <a:buNone/>
            </a:pPr>
            <a:r>
              <a:rPr lang="en-US"/>
              <a:t>println( "Value of b: " + b );</a:t>
            </a:r>
            <a:endParaRPr lang="en-US"/>
          </a:p>
          <a:p>
            <a:pPr marL="0" indent="0">
              <a:buNone/>
            </a:pPr>
            <a:r>
              <a:rPr lang="en-US"/>
              <a:t>println(s “a= $a, b=$b”);</a:t>
            </a:r>
            <a:endParaRPr lang="en-US"/>
          </a:p>
          <a:p>
            <a:pPr marL="0" indent="0">
              <a:buNone/>
            </a:pPr>
            <a:r>
              <a:rPr lang="en-US"/>
              <a:t> }</a:t>
            </a:r>
            <a:endParaRPr lang="en-US"/>
          </a:p>
          <a:p>
            <a:pPr marL="0" indent="0">
              <a:buNone/>
            </a:pPr>
            <a:r>
              <a:rPr lang="en-US"/>
              <a:t> }</a:t>
            </a:r>
            <a:endParaRPr lang="en-US"/>
          </a:p>
          <a:p>
            <a:pPr marL="0" indent="0">
              <a:buNone/>
            </a:pPr>
            <a:r>
              <a:rPr lang="en-US"/>
              <a:t> }</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55000" lnSpcReduction="10000"/>
          </a:bodyPr>
          <a:lstStyle/>
          <a:p>
            <a:r>
              <a:rPr lang="en-US"/>
              <a:t>output</a:t>
            </a:r>
            <a:endParaRPr lang="en-US"/>
          </a:p>
          <a:p>
            <a:pPr marL="0" indent="0">
              <a:buNone/>
            </a:pPr>
            <a:r>
              <a:rPr lang="en-US"/>
              <a:t>Value of a: 1 </a:t>
            </a:r>
            <a:endParaRPr lang="en-US"/>
          </a:p>
          <a:p>
            <a:pPr marL="0" indent="0">
              <a:buNone/>
            </a:pPr>
            <a:r>
              <a:rPr lang="en-US"/>
              <a:t>Value of b: 1 </a:t>
            </a:r>
            <a:endParaRPr lang="en-US"/>
          </a:p>
          <a:p>
            <a:pPr marL="0" indent="0">
              <a:buNone/>
            </a:pPr>
            <a:r>
              <a:rPr lang="en-US"/>
              <a:t>Value of a: 1 </a:t>
            </a:r>
            <a:endParaRPr lang="en-US"/>
          </a:p>
          <a:p>
            <a:pPr marL="0" indent="0">
              <a:buNone/>
            </a:pPr>
            <a:r>
              <a:rPr lang="en-US"/>
              <a:t>Value of b: 2 </a:t>
            </a:r>
            <a:endParaRPr lang="en-US"/>
          </a:p>
          <a:p>
            <a:pPr marL="0" indent="0">
              <a:buNone/>
            </a:pPr>
            <a:r>
              <a:rPr lang="en-US"/>
              <a:t>Value of a: 1 </a:t>
            </a:r>
            <a:endParaRPr lang="en-US"/>
          </a:p>
          <a:p>
            <a:pPr marL="0" indent="0">
              <a:buNone/>
            </a:pPr>
            <a:r>
              <a:rPr lang="en-US"/>
              <a:t>Value of b: 3 </a:t>
            </a:r>
            <a:endParaRPr lang="en-US"/>
          </a:p>
          <a:p>
            <a:pPr marL="0" indent="0">
              <a:buNone/>
            </a:pPr>
            <a:r>
              <a:rPr lang="en-US"/>
              <a:t>Value of a: 2 </a:t>
            </a:r>
            <a:endParaRPr lang="en-US"/>
          </a:p>
          <a:p>
            <a:pPr marL="0" indent="0">
              <a:buNone/>
            </a:pPr>
            <a:r>
              <a:rPr lang="en-US"/>
              <a:t>Value of b: 1 </a:t>
            </a:r>
            <a:endParaRPr lang="en-US"/>
          </a:p>
          <a:p>
            <a:pPr marL="0" indent="0">
              <a:buNone/>
            </a:pPr>
            <a:r>
              <a:rPr lang="en-US"/>
              <a:t>Value of a: 2 </a:t>
            </a:r>
            <a:endParaRPr lang="en-US"/>
          </a:p>
          <a:p>
            <a:pPr marL="0" indent="0">
              <a:buNone/>
            </a:pPr>
            <a:r>
              <a:rPr lang="en-US"/>
              <a:t>Value of b: 2 </a:t>
            </a:r>
            <a:endParaRPr lang="en-US"/>
          </a:p>
          <a:p>
            <a:pPr marL="0" indent="0">
              <a:buNone/>
            </a:pPr>
            <a:r>
              <a:rPr lang="en-US"/>
              <a:t>Value of a: 2 </a:t>
            </a:r>
            <a:endParaRPr lang="en-US"/>
          </a:p>
          <a:p>
            <a:pPr marL="0" indent="0">
              <a:buNone/>
            </a:pPr>
            <a:r>
              <a:rPr lang="en-US"/>
              <a:t>Value of b: 3 </a:t>
            </a:r>
            <a:endParaRPr lang="en-US"/>
          </a:p>
          <a:p>
            <a:pPr marL="0" indent="0">
              <a:buNone/>
            </a:pPr>
            <a:r>
              <a:rPr lang="en-US"/>
              <a:t>Value of a: 3 </a:t>
            </a:r>
            <a:endParaRPr lang="en-US"/>
          </a:p>
          <a:p>
            <a:pPr marL="0" indent="0">
              <a:buNone/>
            </a:pPr>
            <a:r>
              <a:rPr lang="en-US"/>
              <a:t>Value of b: 1 </a:t>
            </a:r>
            <a:endParaRPr lang="en-US"/>
          </a:p>
          <a:p>
            <a:pPr marL="0" indent="0">
              <a:buNone/>
            </a:pPr>
            <a:r>
              <a:rPr lang="en-US"/>
              <a:t>Value of a: 3 </a:t>
            </a:r>
            <a:endParaRPr lang="en-US"/>
          </a:p>
          <a:p>
            <a:pPr marL="0" indent="0">
              <a:buNone/>
            </a:pPr>
            <a:r>
              <a:rPr lang="en-US"/>
              <a:t>Value of b: 2 </a:t>
            </a:r>
            <a:endParaRPr lang="en-US"/>
          </a:p>
          <a:p>
            <a:pPr marL="0" indent="0">
              <a:buNone/>
            </a:pPr>
            <a:r>
              <a:rPr lang="en-US"/>
              <a:t>Value of a: 3 </a:t>
            </a:r>
            <a:endParaRPr lang="en-US"/>
          </a:p>
          <a:p>
            <a:pPr marL="0" indent="0">
              <a:buNone/>
            </a:pPr>
            <a:r>
              <a:rPr lang="en-US"/>
              <a:t>Value of b: 3</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The for loop with filters</a:t>
            </a:r>
            <a:endParaRPr lang="en-US"/>
          </a:p>
          <a:p>
            <a:pPr marL="0" indent="0">
              <a:buNone/>
            </a:pPr>
            <a:r>
              <a:rPr lang="en-US"/>
              <a:t>Scala's for loop allows to filter out some elements using one or more if statement(s). Following is the syntax of for loop along with filters. </a:t>
            </a:r>
            <a:endParaRPr lang="en-US"/>
          </a:p>
          <a:p>
            <a:pPr marL="0" indent="0">
              <a:buNone/>
            </a:pPr>
            <a:endParaRPr lang="en-US"/>
          </a:p>
          <a:p>
            <a:pPr marL="0" indent="0">
              <a:buNone/>
            </a:pPr>
            <a:r>
              <a:rPr lang="en-US"/>
              <a:t>for( var x &lt;- List </a:t>
            </a:r>
            <a:endParaRPr lang="en-US"/>
          </a:p>
          <a:p>
            <a:pPr marL="0" indent="0">
              <a:buNone/>
            </a:pPr>
            <a:r>
              <a:rPr lang="en-US"/>
              <a:t>if condition1; if condition2... </a:t>
            </a:r>
            <a:endParaRPr lang="en-US"/>
          </a:p>
          <a:p>
            <a:pPr marL="0" indent="0">
              <a:buNone/>
            </a:pPr>
            <a:r>
              <a:rPr lang="en-US"/>
              <a:t>){ </a:t>
            </a:r>
            <a:endParaRPr lang="en-US"/>
          </a:p>
          <a:p>
            <a:pPr marL="0" indent="0">
              <a:buNone/>
            </a:pPr>
            <a:r>
              <a:rPr lang="en-US"/>
              <a:t>statement(s); </a:t>
            </a:r>
            <a:endParaRPr lang="en-US"/>
          </a:p>
          <a:p>
            <a:pPr marL="0" indent="0">
              <a:buNone/>
            </a:pPr>
            <a:r>
              <a:rPr lang="en-US"/>
              <a:t>}</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r>
              <a:rPr lang="en-US"/>
              <a:t>example</a:t>
            </a:r>
            <a:endParaRPr lang="en-US"/>
          </a:p>
          <a:p>
            <a:pPr marL="0" indent="0">
              <a:buNone/>
            </a:pPr>
            <a:r>
              <a:rPr lang="en-US"/>
              <a:t>object Test { </a:t>
            </a:r>
            <a:endParaRPr lang="en-US"/>
          </a:p>
          <a:p>
            <a:pPr marL="0" indent="0">
              <a:buNone/>
            </a:pPr>
            <a:r>
              <a:rPr lang="en-US"/>
              <a:t>def main(args: Array[String]) { </a:t>
            </a:r>
            <a:endParaRPr lang="en-US"/>
          </a:p>
          <a:p>
            <a:pPr marL="0" indent="0">
              <a:buNone/>
            </a:pPr>
            <a:r>
              <a:rPr lang="en-US"/>
              <a:t>var a = 0; </a:t>
            </a:r>
            <a:endParaRPr lang="en-US"/>
          </a:p>
          <a:p>
            <a:pPr marL="0" indent="0">
              <a:buNone/>
            </a:pPr>
            <a:r>
              <a:rPr lang="en-US"/>
              <a:t>val numList = List(1,2,3,4,5,6,7,8,9,10);</a:t>
            </a:r>
            <a:endParaRPr lang="en-US"/>
          </a:p>
          <a:p>
            <a:pPr marL="0" indent="0">
              <a:buNone/>
            </a:pPr>
            <a:r>
              <a:rPr lang="en-US"/>
              <a:t>// for loop execution with multiple filters </a:t>
            </a:r>
            <a:endParaRPr lang="en-US"/>
          </a:p>
          <a:p>
            <a:pPr marL="0" indent="0">
              <a:buNone/>
            </a:pPr>
            <a:r>
              <a:rPr lang="en-US"/>
              <a:t>for( a &lt;- numList </a:t>
            </a:r>
            <a:endParaRPr lang="en-US"/>
          </a:p>
          <a:p>
            <a:pPr marL="0" indent="0">
              <a:buNone/>
            </a:pPr>
            <a:r>
              <a:rPr lang="en-US"/>
              <a:t>	if a != 3; if a &lt; 8 ){ </a:t>
            </a:r>
            <a:endParaRPr lang="en-US"/>
          </a:p>
          <a:p>
            <a:pPr marL="0" indent="0">
              <a:buNone/>
            </a:pPr>
            <a:r>
              <a:rPr lang="en-US"/>
              <a:t>   println( "Value of a: " + a );</a:t>
            </a:r>
            <a:endParaRPr lang="en-US"/>
          </a:p>
          <a:p>
            <a:pPr marL="0" indent="0">
              <a:buNone/>
            </a:pPr>
            <a:r>
              <a:rPr lang="en-US"/>
              <a:t> }</a:t>
            </a:r>
            <a:endParaRPr lang="en-US"/>
          </a:p>
          <a:p>
            <a:pPr marL="0" indent="0">
              <a:buNone/>
            </a:pPr>
            <a:r>
              <a:rPr lang="en-US"/>
              <a:t> }</a:t>
            </a:r>
            <a:endParaRPr lang="en-US"/>
          </a:p>
          <a:p>
            <a:pPr marL="0" indent="0">
              <a:buNone/>
            </a:pPr>
            <a:r>
              <a:rPr lang="en-US"/>
              <a:t>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23850" y="3106420"/>
            <a:ext cx="11695430" cy="922020"/>
          </a:xfrm>
          <a:prstGeom prst="rect">
            <a:avLst/>
          </a:prstGeom>
          <a:noFill/>
        </p:spPr>
        <p:txBody>
          <a:bodyPr wrap="square" rtlCol="0" anchor="t">
            <a:spAutoFit/>
          </a:bodyPr>
          <a:lstStyle/>
          <a:p>
            <a:r>
              <a:rPr lang="en-US" sz="5400"/>
              <a:t>http://deepakyadav.org/scala_intro.pptx</a:t>
            </a:r>
            <a:endParaRPr lang="en-US" sz="5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output</a:t>
            </a:r>
            <a:endParaRPr lang="en-US"/>
          </a:p>
          <a:p>
            <a:pPr marL="0" indent="0">
              <a:buNone/>
            </a:pPr>
            <a:r>
              <a:rPr lang="en-US"/>
              <a:t>value of a: 1 </a:t>
            </a:r>
            <a:endParaRPr lang="en-US"/>
          </a:p>
          <a:p>
            <a:pPr marL="0" indent="0">
              <a:buNone/>
            </a:pPr>
            <a:r>
              <a:rPr lang="en-US"/>
              <a:t>value of a: 2 </a:t>
            </a:r>
            <a:endParaRPr lang="en-US"/>
          </a:p>
          <a:p>
            <a:pPr marL="0" indent="0">
              <a:buNone/>
            </a:pPr>
            <a:r>
              <a:rPr lang="en-US"/>
              <a:t>value of a: 4 </a:t>
            </a:r>
            <a:endParaRPr lang="en-US"/>
          </a:p>
          <a:p>
            <a:pPr marL="0" indent="0">
              <a:buNone/>
            </a:pPr>
            <a:r>
              <a:rPr lang="en-US"/>
              <a:t>value of a: 5 </a:t>
            </a:r>
            <a:endParaRPr lang="en-US"/>
          </a:p>
          <a:p>
            <a:pPr marL="0" indent="0">
              <a:buNone/>
            </a:pPr>
            <a:r>
              <a:rPr lang="en-US"/>
              <a:t>value of a: 6 </a:t>
            </a:r>
            <a:endParaRPr lang="en-US"/>
          </a:p>
          <a:p>
            <a:pPr marL="0" indent="0">
              <a:buNone/>
            </a:pPr>
            <a:r>
              <a:rPr lang="en-US"/>
              <a:t>value of a: 7</a:t>
            </a:r>
            <a:endParaRPr lang="en-US"/>
          </a:p>
          <a:p>
            <a:pPr marL="0" indent="0">
              <a:buNone/>
            </a:pPr>
            <a:endParaRPr lang="en-US"/>
          </a:p>
          <a:p>
            <a:pPr marL="0" indent="0">
              <a:buNone/>
            </a:pPr>
            <a:r>
              <a:rPr lang="en-US"/>
              <a:t>// 3 is left</a:t>
            </a:r>
            <a:endParaRPr lang="en-US"/>
          </a:p>
          <a:p>
            <a:pPr marL="0" indent="0">
              <a:buNone/>
            </a:pPr>
            <a:r>
              <a:rPr lang="en-US"/>
              <a:t>// 8 to 10 are left</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The for loop with yield</a:t>
            </a:r>
            <a:endParaRPr lang="en-US"/>
          </a:p>
          <a:p>
            <a:pPr marL="0" indent="0">
              <a:buNone/>
            </a:pPr>
            <a:r>
              <a:rPr lang="en-US"/>
              <a:t>You can store return values from a for loop in a variable or can return through a function. To do so, you prefix the body of the for expression by the keyword yield as follows:</a:t>
            </a:r>
            <a:endParaRPr lang="en-US"/>
          </a:p>
          <a:p>
            <a:pPr marL="0" indent="0">
              <a:buNone/>
            </a:pPr>
            <a:endParaRPr lang="en-US"/>
          </a:p>
          <a:p>
            <a:pPr marL="0" indent="0">
              <a:buNone/>
            </a:pPr>
            <a:r>
              <a:rPr lang="en-US"/>
              <a:t>var retVal = for{ var x &lt;- List</a:t>
            </a:r>
            <a:endParaRPr lang="en-US"/>
          </a:p>
          <a:p>
            <a:pPr marL="0" indent="0">
              <a:buNone/>
            </a:pPr>
            <a:r>
              <a:rPr lang="en-US"/>
              <a:t>    if condition1; if condition2... </a:t>
            </a:r>
            <a:endParaRPr lang="en-US"/>
          </a:p>
          <a:p>
            <a:pPr marL="0" indent="0">
              <a:buNone/>
            </a:pPr>
            <a:r>
              <a:rPr lang="en-US"/>
              <a:t>}yield x</a:t>
            </a:r>
            <a:endParaRPr lang="en-US"/>
          </a:p>
          <a:p>
            <a:pPr marL="0" indent="0">
              <a:buNone/>
            </a:pPr>
            <a:endParaRPr lang="en-US"/>
          </a:p>
          <a:p>
            <a:pPr marL="0" indent="0">
              <a:buNone/>
            </a:pPr>
            <a:r>
              <a:rPr lang="en-US"/>
              <a:t>Note the curly braces have been used to keep the variables and conditions and retVal is a variable where all the values of x will be stored in the form of collection.</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object Test { </a:t>
            </a:r>
            <a:endParaRPr lang="en-US"/>
          </a:p>
          <a:p>
            <a:pPr marL="0" indent="0">
              <a:buNone/>
            </a:pPr>
            <a:r>
              <a:rPr lang="en-US"/>
              <a:t>def main(args: Array[String]) {</a:t>
            </a:r>
            <a:endParaRPr lang="en-US"/>
          </a:p>
          <a:p>
            <a:pPr marL="0" indent="0">
              <a:buNone/>
            </a:pPr>
            <a:r>
              <a:rPr lang="en-US"/>
              <a:t> var a = 0; </a:t>
            </a:r>
            <a:endParaRPr lang="en-US"/>
          </a:p>
          <a:p>
            <a:pPr marL="0" indent="0">
              <a:buNone/>
            </a:pPr>
            <a:r>
              <a:rPr lang="en-US"/>
              <a:t>val numList = List(1,2,3,4,5,6,7,8,9,10);</a:t>
            </a:r>
            <a:endParaRPr lang="en-US"/>
          </a:p>
          <a:p>
            <a:pPr marL="0" indent="0">
              <a:buNone/>
            </a:pPr>
            <a:r>
              <a:rPr lang="en-US"/>
              <a:t> // for loop execution with a yield </a:t>
            </a:r>
            <a:endParaRPr lang="en-US"/>
          </a:p>
          <a:p>
            <a:pPr marL="0" indent="0">
              <a:buNone/>
            </a:pPr>
            <a:r>
              <a:rPr lang="en-US"/>
              <a:t>var retVal = for{ a &lt;- numList </a:t>
            </a:r>
            <a:endParaRPr lang="en-US"/>
          </a:p>
          <a:p>
            <a:pPr marL="0" indent="0">
              <a:buNone/>
            </a:pPr>
            <a:r>
              <a:rPr lang="en-US"/>
              <a:t>if a != 3; if a &lt; 8 </a:t>
            </a:r>
            <a:endParaRPr lang="en-US"/>
          </a:p>
          <a:p>
            <a:pPr marL="0" indent="0">
              <a:buNone/>
            </a:pPr>
            <a:r>
              <a:rPr lang="en-US"/>
              <a:t>}yield a</a:t>
            </a:r>
            <a:endParaRPr lang="en-US"/>
          </a:p>
          <a:p>
            <a:pPr marL="0" indent="0">
              <a:buNone/>
            </a:pPr>
            <a:r>
              <a:rPr lang="en-US"/>
              <a:t> // Now print returned values using another loop. </a:t>
            </a:r>
            <a:endParaRPr lang="en-US"/>
          </a:p>
          <a:p>
            <a:pPr marL="0" indent="0">
              <a:buNone/>
            </a:pPr>
            <a:r>
              <a:rPr lang="en-US"/>
              <a:t>for( a &lt;- retVal){ </a:t>
            </a:r>
            <a:endParaRPr lang="en-US"/>
          </a:p>
          <a:p>
            <a:pPr marL="0" indent="0">
              <a:buNone/>
            </a:pPr>
            <a:r>
              <a:rPr lang="en-US"/>
              <a:t>println( "Value of a: " + a ); } } }</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1" cstate="print"/>
          <a:srcRect t="50224" r="69571"/>
          <a:stretch>
            <a:fillRect/>
          </a:stretch>
        </p:blipFill>
        <p:spPr>
          <a:xfrm>
            <a:off x="949325" y="-1270"/>
            <a:ext cx="6688455" cy="617855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pPr marL="0" indent="0">
              <a:buNone/>
            </a:pPr>
            <a:r>
              <a:rPr lang="en-US"/>
              <a:t>for (i &lt;- 1 to 10 by 2){</a:t>
            </a:r>
            <a:endParaRPr lang="en-US"/>
          </a:p>
          <a:p>
            <a:pPr marL="0" indent="0">
              <a:buNone/>
            </a:pPr>
            <a:r>
              <a:rPr lang="en-US"/>
              <a:t>  println(i)</a:t>
            </a:r>
            <a:endParaRPr lang="en-US"/>
          </a:p>
          <a:p>
            <a:pPr marL="0" indent="0">
              <a:buNone/>
            </a:pPr>
            <a:r>
              <a:rPr lang="en-US"/>
              <a:t>}</a:t>
            </a:r>
            <a:endParaRPr lang="en-US"/>
          </a:p>
          <a:p>
            <a:pPr marL="0" indent="0">
              <a:buNone/>
            </a:pPr>
            <a:r>
              <a:rPr lang="en-US"/>
              <a:t>1</a:t>
            </a:r>
            <a:endParaRPr lang="en-US"/>
          </a:p>
          <a:p>
            <a:pPr marL="0" indent="0">
              <a:buNone/>
            </a:pPr>
            <a:r>
              <a:rPr lang="en-US"/>
              <a:t>3</a:t>
            </a:r>
            <a:endParaRPr lang="en-US"/>
          </a:p>
          <a:p>
            <a:pPr marL="0" indent="0">
              <a:buNone/>
            </a:pPr>
            <a:r>
              <a:rPr lang="en-US"/>
              <a:t>5</a:t>
            </a:r>
            <a:endParaRPr lang="en-US"/>
          </a:p>
          <a:p>
            <a:pPr marL="0" indent="0">
              <a:buNone/>
            </a:pPr>
            <a:r>
              <a:rPr lang="en-US"/>
              <a:t>7</a:t>
            </a:r>
            <a:endParaRPr lang="en-US"/>
          </a:p>
          <a:p>
            <a:pPr marL="0" indent="0">
              <a:buNone/>
            </a:pPr>
            <a:r>
              <a:rPr lang="en-US"/>
              <a:t>9</a:t>
            </a:r>
            <a:endParaRPr lang="en-US"/>
          </a:p>
          <a:p>
            <a:pPr marL="0" indent="0">
              <a:buNone/>
            </a:pPr>
            <a:r>
              <a:rPr lang="en-US"/>
              <a:t>f</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2500"/>
          </a:bodyPr>
          <a:lstStyle/>
          <a:p>
            <a:pPr marL="0" indent="0">
              <a:buNone/>
            </a:pPr>
            <a:r>
              <a:rPr lang="en-US">
                <a:sym typeface="+mn-ea"/>
              </a:rPr>
              <a:t>for (i &lt;- 10 to 1 by -1){</a:t>
            </a:r>
            <a:endParaRPr lang="en-US"/>
          </a:p>
          <a:p>
            <a:pPr marL="0" indent="0">
              <a:buNone/>
            </a:pPr>
            <a:r>
              <a:rPr lang="en-US">
                <a:sym typeface="+mn-ea"/>
              </a:rPr>
              <a:t>  println(i)</a:t>
            </a:r>
            <a:endParaRPr lang="en-US"/>
          </a:p>
          <a:p>
            <a:pPr marL="0" indent="0">
              <a:buNone/>
            </a:pPr>
            <a:r>
              <a:rPr lang="en-US">
                <a:sym typeface="+mn-ea"/>
              </a:rPr>
              <a:t>}</a:t>
            </a:r>
            <a:endParaRPr lang="en-US"/>
          </a:p>
          <a:p>
            <a:pPr marL="0" indent="0">
              <a:buNone/>
            </a:pPr>
            <a:r>
              <a:rPr lang="en-US">
                <a:sym typeface="+mn-ea"/>
              </a:rPr>
              <a:t>10</a:t>
            </a:r>
            <a:endParaRPr lang="en-US"/>
          </a:p>
          <a:p>
            <a:pPr marL="0" indent="0">
              <a:buNone/>
            </a:pPr>
            <a:r>
              <a:rPr lang="en-US">
                <a:sym typeface="+mn-ea"/>
              </a:rPr>
              <a:t>9</a:t>
            </a:r>
            <a:endParaRPr lang="en-US"/>
          </a:p>
          <a:p>
            <a:pPr marL="0" indent="0">
              <a:buNone/>
            </a:pPr>
            <a:r>
              <a:rPr lang="en-US">
                <a:sym typeface="+mn-ea"/>
              </a:rPr>
              <a:t>8</a:t>
            </a:r>
            <a:endParaRPr lang="en-US"/>
          </a:p>
          <a:p>
            <a:pPr marL="0" indent="0">
              <a:buNone/>
            </a:pPr>
            <a:r>
              <a:rPr lang="en-US">
                <a:sym typeface="+mn-ea"/>
              </a:rPr>
              <a:t>7</a:t>
            </a:r>
            <a:endParaRPr lang="en-US"/>
          </a:p>
          <a:p>
            <a:pPr marL="0" indent="0">
              <a:buNone/>
            </a:pPr>
            <a:r>
              <a:rPr lang="en-US">
                <a:sym typeface="+mn-ea"/>
              </a:rPr>
              <a:t>6</a:t>
            </a:r>
            <a:endParaRPr lang="en-US"/>
          </a:p>
          <a:p>
            <a:pPr marL="0" indent="0">
              <a:buNone/>
            </a:pPr>
            <a:r>
              <a:rPr lang="en-US">
                <a:sym typeface="+mn-ea"/>
              </a:rPr>
              <a:t>5</a:t>
            </a:r>
            <a:endParaRPr lang="en-US"/>
          </a:p>
          <a:p>
            <a:pPr marL="0" indent="0">
              <a:buNone/>
            </a:pPr>
            <a:r>
              <a:rPr lang="en-US">
                <a:sym typeface="+mn-ea"/>
              </a:rPr>
              <a:t>4</a:t>
            </a:r>
            <a:endParaRPr lang="en-US"/>
          </a:p>
          <a:p>
            <a:pPr marL="0" indent="0">
              <a:buNone/>
            </a:pPr>
            <a:r>
              <a:rPr lang="en-US">
                <a:sym typeface="+mn-ea"/>
              </a:rPr>
              <a:t>3</a:t>
            </a:r>
            <a:endParaRPr lang="en-US"/>
          </a:p>
          <a:p>
            <a:pPr marL="0" indent="0">
              <a:buNone/>
            </a:pPr>
            <a:r>
              <a:rPr lang="en-US">
                <a:sym typeface="+mn-ea"/>
              </a:rPr>
              <a:t>2</a:t>
            </a:r>
            <a:endParaRPr lang="en-US"/>
          </a:p>
          <a:p>
            <a:pPr marL="0" indent="0">
              <a:buNone/>
            </a:pPr>
            <a:r>
              <a:rPr lang="en-US">
                <a:sym typeface="+mn-ea"/>
              </a:rPr>
              <a:t>1</a:t>
            </a:r>
            <a:endParaRPr lang="en-US"/>
          </a:p>
          <a:p>
            <a:pPr marL="0" indent="0">
              <a:buNone/>
            </a:pP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2500" lnSpcReduction="10000"/>
          </a:bodyPr>
          <a:lstStyle/>
          <a:p>
            <a:pPr marL="0" indent="0">
              <a:buNone/>
            </a:pPr>
            <a:r>
              <a:rPr lang="en-US"/>
              <a:t>object ExampleForLoop {</a:t>
            </a:r>
            <a:endParaRPr lang="en-US"/>
          </a:p>
          <a:p>
            <a:pPr marL="0" indent="0">
              <a:buNone/>
            </a:pPr>
            <a:r>
              <a:rPr lang="en-US"/>
              <a:t>  def main(args: Array[String]) {</a:t>
            </a:r>
            <a:endParaRPr lang="en-US"/>
          </a:p>
          <a:p>
            <a:pPr marL="0" indent="0">
              <a:buNone/>
            </a:pPr>
            <a:r>
              <a:rPr lang="en-US"/>
              <a:t>    val a = Array("apple", "banana", "orange")</a:t>
            </a:r>
            <a:endParaRPr lang="en-US"/>
          </a:p>
          <a:p>
            <a:pPr marL="0" indent="0">
              <a:buNone/>
            </a:pPr>
            <a:r>
              <a:rPr lang="en-US"/>
              <a:t>    for (e &lt;- a) println(e)</a:t>
            </a:r>
            <a:endParaRPr lang="en-US"/>
          </a:p>
          <a:p>
            <a:pPr marL="0" indent="0">
              <a:buNone/>
            </a:pPr>
            <a:r>
              <a:rPr lang="en-US"/>
              <a:t>  }</a:t>
            </a:r>
            <a:endParaRPr lang="en-US"/>
          </a:p>
          <a:p>
            <a:pPr marL="0" indent="0">
              <a:buNone/>
            </a:pPr>
            <a:r>
              <a:rPr lang="en-US"/>
              <a:t>}</a:t>
            </a:r>
            <a:endParaRPr lang="en-US"/>
          </a:p>
          <a:p>
            <a:pPr marL="0" indent="0">
              <a:buNone/>
            </a:pPr>
            <a:endParaRPr lang="en-US"/>
          </a:p>
          <a:p>
            <a:pPr marL="0" indent="0">
              <a:buNone/>
            </a:pPr>
            <a:endParaRPr lang="en-US"/>
          </a:p>
          <a:p>
            <a:pPr marL="0" indent="0">
              <a:buNone/>
            </a:pPr>
            <a:r>
              <a:rPr lang="en-US"/>
              <a:t>output</a:t>
            </a:r>
            <a:endParaRPr lang="en-US"/>
          </a:p>
          <a:p>
            <a:pPr marL="0" indent="0">
              <a:buNone/>
            </a:pPr>
            <a:endParaRPr lang="en-US"/>
          </a:p>
          <a:p>
            <a:pPr marL="0" indent="0">
              <a:buNone/>
            </a:pPr>
            <a:r>
              <a:rPr lang="en-US"/>
              <a:t>apple</a:t>
            </a:r>
            <a:endParaRPr lang="en-US"/>
          </a:p>
          <a:p>
            <a:pPr marL="0" indent="0">
              <a:buNone/>
            </a:pPr>
            <a:r>
              <a:rPr lang="en-US"/>
              <a:t>banana</a:t>
            </a:r>
            <a:endParaRPr lang="en-US"/>
          </a:p>
          <a:p>
            <a:pPr marL="0" indent="0">
              <a:buNone/>
            </a:pPr>
            <a:r>
              <a:rPr lang="en-US"/>
              <a:t>orange</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85000" lnSpcReduction="20000"/>
          </a:bodyPr>
          <a:lstStyle/>
          <a:p>
            <a:pPr marL="0" indent="0">
              <a:buNone/>
            </a:pPr>
            <a:r>
              <a:rPr lang="en-US" b="1"/>
              <a:t>A while loop statement is executed repeatedly until the condition is false.</a:t>
            </a:r>
            <a:endParaRPr lang="en-US"/>
          </a:p>
          <a:p>
            <a:pPr marL="0" indent="0">
              <a:buNone/>
            </a:pPr>
            <a:r>
              <a:rPr lang="en-US"/>
              <a:t>while(condition) {</a:t>
            </a:r>
            <a:endParaRPr lang="en-US"/>
          </a:p>
          <a:p>
            <a:pPr marL="0" indent="0">
              <a:buNone/>
            </a:pPr>
            <a:r>
              <a:rPr lang="en-US"/>
              <a:t>	statement</a:t>
            </a:r>
            <a:endParaRPr lang="en-US"/>
          </a:p>
          <a:p>
            <a:pPr marL="0" indent="0">
              <a:buNone/>
            </a:pPr>
            <a:r>
              <a:rPr lang="en-US"/>
              <a:t>}</a:t>
            </a:r>
            <a:endParaRPr lang="en-US"/>
          </a:p>
          <a:p>
            <a:pPr marL="0" indent="0">
              <a:buNone/>
            </a:pPr>
            <a:endParaRPr lang="en-US"/>
          </a:p>
          <a:p>
            <a:pPr marL="0" indent="0">
              <a:buNone/>
            </a:pPr>
            <a:r>
              <a:rPr lang="en-US"/>
              <a:t>object ExampleWhileLoop{</a:t>
            </a:r>
            <a:endParaRPr lang="en-US"/>
          </a:p>
          <a:p>
            <a:pPr marL="0" indent="0">
              <a:buNone/>
            </a:pPr>
            <a:r>
              <a:rPr lang="en-US"/>
              <a:t> def main(args:Array[String])  {</a:t>
            </a:r>
            <a:endParaRPr lang="en-US"/>
          </a:p>
          <a:p>
            <a:pPr marL="0" indent="0">
              <a:buNone/>
            </a:pPr>
            <a:r>
              <a:rPr lang="en-US"/>
              <a:t> var id = 5 ;</a:t>
            </a:r>
            <a:endParaRPr lang="en-US"/>
          </a:p>
          <a:p>
            <a:pPr marL="0" indent="0">
              <a:buNone/>
            </a:pPr>
            <a:r>
              <a:rPr lang="en-US"/>
              <a:t> while(id &lt; 15 ) {</a:t>
            </a:r>
            <a:endParaRPr lang="en-US"/>
          </a:p>
          <a:p>
            <a:pPr marL="0" indent="0">
              <a:buNone/>
            </a:pPr>
            <a:r>
              <a:rPr lang="en-US"/>
              <a:t> println(" Id is:" +id);</a:t>
            </a:r>
            <a:endParaRPr lang="en-US"/>
          </a:p>
          <a:p>
            <a:pPr marL="0" indent="0">
              <a:buNone/>
            </a:pPr>
            <a:r>
              <a:rPr lang="en-US"/>
              <a:t> id = id + 1;</a:t>
            </a:r>
            <a:endParaRPr lang="en-US"/>
          </a:p>
          <a:p>
            <a:pPr marL="0" indent="0">
              <a:buNone/>
            </a:pPr>
            <a:r>
              <a:rPr lang="en-US"/>
              <a:t> }</a:t>
            </a:r>
            <a:endParaRPr lang="en-US"/>
          </a:p>
          <a:p>
            <a:pPr marL="0" indent="0">
              <a:buNone/>
            </a:pPr>
            <a:r>
              <a:rPr lang="en-US"/>
              <a:t>}</a:t>
            </a:r>
            <a:endParaRPr lang="en-US"/>
          </a:p>
          <a:p>
            <a:pPr marL="0" indent="0">
              <a:buNone/>
            </a:pPr>
            <a:r>
              <a:rPr lang="en-US"/>
              <a:t>}</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pPr marL="0" indent="0">
              <a:buNone/>
            </a:pPr>
            <a:endParaRPr lang="en-US"/>
          </a:p>
          <a:p>
            <a:pPr marL="0" indent="0">
              <a:buNone/>
            </a:pPr>
            <a:r>
              <a:rPr lang="en-US"/>
              <a:t>output</a:t>
            </a:r>
            <a:endParaRPr lang="en-US"/>
          </a:p>
          <a:p>
            <a:pPr marL="0" indent="0">
              <a:buNone/>
            </a:pPr>
            <a:r>
              <a:rPr lang="en-US"/>
              <a:t>Id is:5</a:t>
            </a:r>
            <a:endParaRPr lang="en-US"/>
          </a:p>
          <a:p>
            <a:pPr marL="0" indent="0">
              <a:buNone/>
            </a:pPr>
            <a:r>
              <a:rPr lang="en-US"/>
              <a:t> Id is:6</a:t>
            </a:r>
            <a:endParaRPr lang="en-US"/>
          </a:p>
          <a:p>
            <a:pPr marL="0" indent="0">
              <a:buNone/>
            </a:pPr>
            <a:r>
              <a:rPr lang="en-US"/>
              <a:t> Id is:7</a:t>
            </a:r>
            <a:endParaRPr lang="en-US"/>
          </a:p>
          <a:p>
            <a:pPr marL="0" indent="0">
              <a:buNone/>
            </a:pPr>
            <a:r>
              <a:rPr lang="en-US"/>
              <a:t> Id is:8</a:t>
            </a:r>
            <a:endParaRPr lang="en-US"/>
          </a:p>
          <a:p>
            <a:pPr marL="0" indent="0">
              <a:buNone/>
            </a:pPr>
            <a:r>
              <a:rPr lang="en-US"/>
              <a:t> Id is:9</a:t>
            </a:r>
            <a:endParaRPr lang="en-US"/>
          </a:p>
          <a:p>
            <a:pPr marL="0" indent="0">
              <a:buNone/>
            </a:pPr>
            <a:r>
              <a:rPr lang="en-US"/>
              <a:t> Id is:10</a:t>
            </a:r>
            <a:endParaRPr lang="en-US"/>
          </a:p>
          <a:p>
            <a:pPr marL="0" indent="0">
              <a:buNone/>
            </a:pPr>
            <a:r>
              <a:rPr lang="en-US"/>
              <a:t> Id is:11</a:t>
            </a:r>
            <a:endParaRPr lang="en-US"/>
          </a:p>
          <a:p>
            <a:pPr marL="0" indent="0">
              <a:buNone/>
            </a:pPr>
            <a:r>
              <a:rPr lang="en-US"/>
              <a:t> Id is:12</a:t>
            </a:r>
            <a:endParaRPr lang="en-US"/>
          </a:p>
          <a:p>
            <a:pPr marL="0" indent="0">
              <a:buNone/>
            </a:pPr>
            <a:r>
              <a:rPr lang="en-US"/>
              <a:t> Id is:13</a:t>
            </a:r>
            <a:endParaRPr lang="en-US"/>
          </a:p>
          <a:p>
            <a:pPr marL="0" indent="0">
              <a:buNone/>
            </a:pPr>
            <a:r>
              <a:rPr lang="en-US"/>
              <a:t> Id is:14</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The do while loop statements executes at least once and then the while loop is executed till the condition is true.</a:t>
            </a:r>
            <a:endParaRPr lang="en-US"/>
          </a:p>
          <a:p>
            <a:pPr marL="0" indent="0">
              <a:buNone/>
            </a:pPr>
            <a:r>
              <a:rPr lang="en-US"/>
              <a:t>do{  </a:t>
            </a:r>
            <a:endParaRPr lang="en-US"/>
          </a:p>
          <a:p>
            <a:pPr marL="0" indent="0">
              <a:buNone/>
            </a:pPr>
            <a:r>
              <a:rPr lang="en-US"/>
              <a:t>statements;</a:t>
            </a:r>
            <a:endParaRPr lang="en-US"/>
          </a:p>
          <a:p>
            <a:pPr marL="0" indent="0">
              <a:buNone/>
            </a:pPr>
            <a:r>
              <a:rPr lang="en-US"/>
              <a:t>}</a:t>
            </a:r>
            <a:endParaRPr lang="en-US"/>
          </a:p>
          <a:p>
            <a:pPr marL="0" indent="0">
              <a:buNone/>
            </a:pPr>
            <a:r>
              <a:rPr lang="en-US"/>
              <a:t>while( condition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p:nvPr/>
        </p:nvGraphicFramePr>
        <p:xfrm>
          <a:off x="2297430" y="621665"/>
          <a:ext cx="7597140" cy="5614670"/>
        </p:xfrm>
        <a:graphic>
          <a:graphicData uri="http://schemas.openxmlformats.org/presentationml/2006/ole">
            <mc:AlternateContent xmlns:mc="http://schemas.openxmlformats.org/markup-compatibility/2006">
              <mc:Choice xmlns:v="urn:schemas-microsoft-com:vml" Requires="v">
                <p:oleObj spid="_x0000_s2049" name="" r:id="rId1" imgW="7591425" imgH="5610225" progId="PBrush">
                  <p:embed/>
                </p:oleObj>
              </mc:Choice>
              <mc:Fallback>
                <p:oleObj name="" r:id="rId1" imgW="7591425" imgH="5610225" progId="PBrush">
                  <p:embed/>
                  <p:pic>
                    <p:nvPicPr>
                      <p:cNvPr id="0" name="Picture 2048" descr="image2"/>
                      <p:cNvPicPr/>
                      <p:nvPr/>
                    </p:nvPicPr>
                    <p:blipFill>
                      <a:blip r:embed="rId2"/>
                      <a:stretch>
                        <a:fillRect/>
                      </a:stretch>
                    </p:blipFill>
                    <p:spPr>
                      <a:xfrm>
                        <a:off x="2297430" y="621665"/>
                        <a:ext cx="7597140" cy="5614670"/>
                      </a:xfrm>
                      <a:prstGeom prst="rect">
                        <a:avLst/>
                      </a:prstGeom>
                      <a:noFill/>
                      <a:ln w="9525">
                        <a:noFill/>
                      </a:ln>
                    </p:spPr>
                  </p:pic>
                </p:oleObj>
              </mc:Fallback>
            </mc:AlternateContent>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object ExampleDoWhile {</a:t>
            </a:r>
            <a:endParaRPr lang="en-US"/>
          </a:p>
          <a:p>
            <a:pPr marL="0" indent="0">
              <a:buNone/>
            </a:pPr>
            <a:r>
              <a:rPr lang="en-US"/>
              <a:t>	def main(args:Array[String]) {</a:t>
            </a:r>
            <a:endParaRPr lang="en-US"/>
          </a:p>
          <a:p>
            <a:pPr marL="0" indent="0">
              <a:buNone/>
            </a:pPr>
            <a:r>
              <a:rPr lang="en-US"/>
              <a:t>	var id = 4;</a:t>
            </a:r>
            <a:endParaRPr lang="en-US"/>
          </a:p>
          <a:p>
            <a:pPr marL="0" indent="0">
              <a:buNone/>
            </a:pPr>
            <a:r>
              <a:rPr lang="en-US"/>
              <a:t>	do {</a:t>
            </a:r>
            <a:endParaRPr lang="en-US"/>
          </a:p>
          <a:p>
            <a:pPr marL="0" indent="0">
              <a:buNone/>
            </a:pPr>
            <a:r>
              <a:rPr lang="en-US"/>
              <a:t>    	println(" Id is:"+id);</a:t>
            </a:r>
            <a:endParaRPr lang="en-US"/>
          </a:p>
          <a:p>
            <a:pPr marL="0" indent="0">
              <a:buNone/>
            </a:pPr>
            <a:r>
              <a:rPr lang="en-US"/>
              <a:t>    	id = id + 1</a:t>
            </a:r>
            <a:endParaRPr lang="en-US"/>
          </a:p>
          <a:p>
            <a:pPr marL="0" indent="0">
              <a:buNone/>
            </a:pPr>
            <a:r>
              <a:rPr lang="en-US"/>
              <a:t>    	}while(id &lt; 10)</a:t>
            </a:r>
            <a:endParaRPr lang="en-US"/>
          </a:p>
          <a:p>
            <a:pPr marL="0" indent="0">
              <a:buNone/>
            </a:pPr>
            <a:r>
              <a:rPr lang="en-US"/>
              <a:t>}</a:t>
            </a:r>
            <a:endParaRPr lang="en-US"/>
          </a:p>
          <a:p>
            <a:pPr marL="0" indent="0">
              <a:buNone/>
            </a:pPr>
            <a:r>
              <a:rPr lang="en-US"/>
              <a:t>}</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output</a:t>
            </a:r>
            <a:endParaRPr lang="en-US"/>
          </a:p>
          <a:p>
            <a:pPr marL="0" indent="0">
              <a:buNone/>
            </a:pPr>
            <a:r>
              <a:rPr lang="en-US"/>
              <a:t>Id is:4</a:t>
            </a:r>
            <a:endParaRPr lang="en-US"/>
          </a:p>
          <a:p>
            <a:pPr marL="0" indent="0">
              <a:buNone/>
            </a:pPr>
            <a:r>
              <a:rPr lang="en-US"/>
              <a:t> Id is:5</a:t>
            </a:r>
            <a:endParaRPr lang="en-US"/>
          </a:p>
          <a:p>
            <a:pPr marL="0" indent="0">
              <a:buNone/>
            </a:pPr>
            <a:r>
              <a:rPr lang="en-US"/>
              <a:t> Id is:6</a:t>
            </a:r>
            <a:endParaRPr lang="en-US"/>
          </a:p>
          <a:p>
            <a:pPr marL="0" indent="0">
              <a:buNone/>
            </a:pPr>
            <a:r>
              <a:rPr lang="en-US"/>
              <a:t> Id is:7</a:t>
            </a:r>
            <a:endParaRPr lang="en-US"/>
          </a:p>
          <a:p>
            <a:pPr marL="0" indent="0">
              <a:buNone/>
            </a:pPr>
            <a:r>
              <a:rPr lang="en-US"/>
              <a:t> Id is:8</a:t>
            </a:r>
            <a:endParaRPr lang="en-US"/>
          </a:p>
          <a:p>
            <a:pPr marL="0" indent="0">
              <a:buNone/>
            </a:pPr>
            <a:r>
              <a:rPr lang="en-US"/>
              <a:t> Id is:9</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Collections</a:t>
            </a:r>
            <a:endParaRPr lang="en-US"/>
          </a:p>
          <a:p>
            <a:pPr marL="457200" lvl="1" indent="0">
              <a:buNone/>
            </a:pPr>
            <a:r>
              <a:rPr lang="en-US"/>
              <a:t>List</a:t>
            </a:r>
            <a:endParaRPr lang="en-US"/>
          </a:p>
          <a:p>
            <a:pPr marL="457200" lvl="1" indent="0">
              <a:buNone/>
            </a:pPr>
            <a:r>
              <a:rPr lang="en-US"/>
              <a:t>Array (and ArrayBuffer)</a:t>
            </a:r>
            <a:endParaRPr lang="en-US"/>
          </a:p>
          <a:p>
            <a:pPr marL="457200" lvl="1" indent="0">
              <a:buNone/>
            </a:pPr>
            <a:r>
              <a:rPr lang="en-US"/>
              <a:t>Map</a:t>
            </a:r>
            <a:endParaRPr lang="en-US"/>
          </a:p>
          <a:p>
            <a:pPr marL="457200" lvl="1" indent="0">
              <a:buNone/>
            </a:pPr>
            <a:r>
              <a:rPr lang="en-US"/>
              <a:t>Set</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List</a:t>
            </a:r>
            <a:endParaRPr lang="en-US"/>
          </a:p>
          <a:p>
            <a:pPr marL="0" indent="0">
              <a:buNone/>
            </a:pPr>
            <a:endParaRPr lang="en-US"/>
          </a:p>
          <a:p>
            <a:pPr marL="0" indent="0">
              <a:buNone/>
            </a:pPr>
            <a:r>
              <a:rPr lang="en-US"/>
              <a:t>The Scala List class is immutable, so its size as well as the elements it refers to can’t change.</a:t>
            </a:r>
            <a:endParaRPr lang="en-US"/>
          </a:p>
          <a:p>
            <a:pPr marL="0" indent="0">
              <a:buNone/>
            </a:pPr>
            <a:r>
              <a:rPr lang="en-US"/>
              <a:t>It’s implemented as a linked list, and is generally thought of in terms of its head, tail, and isEmpty methods.</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There are many ways to create and initially populate a List:</a:t>
            </a:r>
            <a:endParaRPr lang="en-US"/>
          </a:p>
          <a:p>
            <a:pPr marL="0" indent="0">
              <a:buNone/>
            </a:pPr>
            <a:r>
              <a:rPr lang="en-US"/>
              <a:t>// 1</a:t>
            </a:r>
            <a:endParaRPr lang="en-US"/>
          </a:p>
          <a:p>
            <a:pPr marL="0" indent="0">
              <a:buNone/>
            </a:pPr>
            <a:r>
              <a:rPr lang="en-US"/>
              <a:t>scala&gt; val list = 1 :: 2 :: 3 :: Nil</a:t>
            </a:r>
            <a:endParaRPr lang="en-US"/>
          </a:p>
          <a:p>
            <a:pPr marL="0" indent="0">
              <a:buNone/>
            </a:pPr>
            <a:r>
              <a:rPr lang="en-US"/>
              <a:t>list: List[Int] = List(1, 2, 3)</a:t>
            </a:r>
            <a:endParaRPr lang="en-US"/>
          </a:p>
          <a:p>
            <a:pPr marL="0" indent="0">
              <a:buNone/>
            </a:pPr>
            <a:r>
              <a:rPr lang="en-US"/>
              <a:t>// 2</a:t>
            </a:r>
            <a:endParaRPr lang="en-US"/>
          </a:p>
          <a:p>
            <a:pPr marL="0" indent="0">
              <a:buNone/>
            </a:pPr>
            <a:r>
              <a:rPr lang="en-US"/>
              <a:t>scala&gt; val list = List(1, 2, 3)</a:t>
            </a:r>
            <a:endParaRPr lang="en-US"/>
          </a:p>
          <a:p>
            <a:pPr marL="0" indent="0">
              <a:buNone/>
            </a:pPr>
            <a:r>
              <a:rPr lang="en-US"/>
              <a:t>x: List[Int] = List(1, 2, 3)</a:t>
            </a:r>
            <a:endParaRPr lang="en-US"/>
          </a:p>
          <a:p>
            <a:pPr marL="0" indent="0">
              <a:buNone/>
            </a:pPr>
            <a:r>
              <a:rPr lang="en-US"/>
              <a:t>// 3a</a:t>
            </a:r>
            <a:endParaRPr lang="en-US"/>
          </a:p>
          <a:p>
            <a:pPr marL="0" indent="0">
              <a:buNone/>
            </a:pPr>
            <a:r>
              <a:rPr lang="en-US"/>
              <a:t>scala&gt; val x = List(1, 2.0, 33D, 4000L)</a:t>
            </a:r>
            <a:endParaRPr lang="en-US"/>
          </a:p>
          <a:p>
            <a:pPr marL="0" indent="0">
              <a:buNone/>
            </a:pPr>
            <a:r>
              <a:rPr lang="en-US"/>
              <a:t>x: List[Double] = List(1.0, 2.0, 33.0, 4000.0)</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pPr marL="0" indent="0">
              <a:buNone/>
            </a:pPr>
            <a:r>
              <a:rPr lang="en-US"/>
              <a:t>// 3b</a:t>
            </a:r>
            <a:endParaRPr lang="en-US"/>
          </a:p>
          <a:p>
            <a:pPr marL="0" indent="0">
              <a:buNone/>
            </a:pPr>
            <a:r>
              <a:rPr lang="en-US"/>
              <a:t>scala&gt; val x = List[Number](1, 2.0, 33D, 4000L)</a:t>
            </a:r>
            <a:endParaRPr lang="en-US"/>
          </a:p>
          <a:p>
            <a:pPr marL="0" indent="0">
              <a:buNone/>
            </a:pPr>
            <a:r>
              <a:rPr lang="en-US"/>
              <a:t>x: List[java.lang.Number] = List(1, 2.0, 33.0, 4000)</a:t>
            </a:r>
            <a:endParaRPr lang="en-US"/>
          </a:p>
          <a:p>
            <a:pPr marL="0" indent="0">
              <a:buNone/>
            </a:pPr>
            <a:r>
              <a:rPr lang="en-US"/>
              <a:t>// 4</a:t>
            </a:r>
            <a:endParaRPr lang="en-US"/>
          </a:p>
          <a:p>
            <a:pPr marL="0" indent="0">
              <a:buNone/>
            </a:pPr>
            <a:r>
              <a:rPr lang="en-US"/>
              <a:t>scala&gt; val x = List.range(1, 10)</a:t>
            </a:r>
            <a:endParaRPr lang="en-US"/>
          </a:p>
          <a:p>
            <a:pPr marL="0" indent="0">
              <a:buNone/>
            </a:pPr>
            <a:r>
              <a:rPr lang="en-US"/>
              <a:t>x: List[Int] = List(1, 2, 3, 4, 5, 6, 7, 8, 9)</a:t>
            </a:r>
            <a:endParaRPr lang="en-US"/>
          </a:p>
          <a:p>
            <a:pPr marL="0" indent="0">
              <a:buNone/>
            </a:pPr>
            <a:r>
              <a:rPr lang="en-US"/>
              <a:t>scala&gt; val x = List.range(0, 10, 2)</a:t>
            </a:r>
            <a:endParaRPr lang="en-US"/>
          </a:p>
          <a:p>
            <a:pPr marL="0" indent="0">
              <a:buNone/>
            </a:pPr>
            <a:r>
              <a:rPr lang="en-US"/>
              <a:t>x: List[Int] = List(0, 2, 4, 6, 8)</a:t>
            </a:r>
            <a:endParaRPr lang="en-US"/>
          </a:p>
          <a:p>
            <a:pPr marL="0" indent="0">
              <a:buNone/>
            </a:pPr>
            <a:r>
              <a:rPr lang="en-US"/>
              <a:t>// 5</a:t>
            </a:r>
            <a:endParaRPr lang="en-US"/>
          </a:p>
          <a:p>
            <a:pPr marL="0" indent="0">
              <a:buNone/>
            </a:pPr>
            <a:r>
              <a:rPr lang="en-US"/>
              <a:t>scala&gt; val x = List.fill(3)("foo")</a:t>
            </a:r>
            <a:endParaRPr lang="en-US"/>
          </a:p>
          <a:p>
            <a:pPr marL="0" indent="0">
              <a:buNone/>
            </a:pPr>
            <a:r>
              <a:rPr lang="en-US"/>
              <a:t>x: List[String] = List(foo, foo, foo)</a:t>
            </a:r>
            <a:endParaRPr lang="en-US"/>
          </a:p>
          <a:p>
            <a:pPr marL="0" indent="0">
              <a:buNone/>
            </a:pP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sym typeface="+mn-ea"/>
              </a:rPr>
              <a:t>// 6</a:t>
            </a:r>
            <a:endParaRPr lang="en-US"/>
          </a:p>
          <a:p>
            <a:pPr marL="0" indent="0">
              <a:buNone/>
            </a:pPr>
            <a:r>
              <a:rPr lang="en-US">
                <a:sym typeface="+mn-ea"/>
              </a:rPr>
              <a:t>scala&gt; val x = List.tabulate(5)(n =&gt; n * n)</a:t>
            </a:r>
            <a:endParaRPr lang="en-US"/>
          </a:p>
          <a:p>
            <a:pPr marL="0" indent="0">
              <a:buNone/>
            </a:pPr>
            <a:r>
              <a:rPr lang="en-US">
                <a:sym typeface="+mn-ea"/>
              </a:rPr>
              <a:t>x: List[Int] = List(0, 1, 4, 9, 16)</a:t>
            </a:r>
            <a:endParaRPr lang="en-US"/>
          </a:p>
          <a:p>
            <a:pPr marL="0" indent="0">
              <a:buNone/>
            </a:pPr>
            <a:r>
              <a:rPr lang="en-US">
                <a:sym typeface="+mn-ea"/>
              </a:rPr>
              <a:t>// 7</a:t>
            </a:r>
            <a:endParaRPr lang="en-US"/>
          </a:p>
          <a:p>
            <a:pPr marL="0" indent="0">
              <a:buNone/>
            </a:pPr>
            <a:r>
              <a:rPr lang="en-US">
                <a:sym typeface="+mn-ea"/>
              </a:rPr>
              <a:t>scala&gt; val x = collection.mutable.ListBuffer(1, 2, 3).toList</a:t>
            </a:r>
            <a:endParaRPr lang="en-US"/>
          </a:p>
          <a:p>
            <a:pPr marL="0" indent="0">
              <a:buNone/>
            </a:pPr>
            <a:r>
              <a:rPr lang="en-US">
                <a:sym typeface="+mn-ea"/>
              </a:rPr>
              <a:t>x: List[Int] = List(1, 2, 3)</a:t>
            </a:r>
            <a:endParaRPr lang="en-US"/>
          </a:p>
          <a:p>
            <a:pPr marL="0" indent="0">
              <a:buNone/>
            </a:pPr>
            <a:r>
              <a:rPr lang="en-US">
                <a:sym typeface="+mn-ea"/>
              </a:rPr>
              <a:t>// 8</a:t>
            </a:r>
            <a:endParaRPr lang="en-US"/>
          </a:p>
          <a:p>
            <a:pPr marL="0" indent="0">
              <a:buNone/>
            </a:pPr>
            <a:r>
              <a:rPr lang="en-US">
                <a:sym typeface="+mn-ea"/>
              </a:rPr>
              <a:t>scala&gt; "foo".toList</a:t>
            </a:r>
            <a:endParaRPr lang="en-US"/>
          </a:p>
          <a:p>
            <a:pPr marL="0" indent="0">
              <a:buNone/>
            </a:pPr>
            <a:r>
              <a:rPr lang="en-US">
                <a:sym typeface="+mn-ea"/>
              </a:rPr>
              <a:t>res0: List[Char] = List(f, o, o)</a:t>
            </a:r>
            <a:endParaRPr lang="en-US"/>
          </a:p>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Although you can’t modify the elements in a List, you can create a new List from an existing one, typically prepending items to the original list with the :: method:</a:t>
            </a:r>
            <a:endParaRPr lang="en-US"/>
          </a:p>
          <a:p>
            <a:pPr marL="0" indent="0">
              <a:buNone/>
            </a:pPr>
            <a:r>
              <a:rPr lang="en-US"/>
              <a:t>scala&gt; val x = List(2)</a:t>
            </a:r>
            <a:endParaRPr lang="en-US"/>
          </a:p>
          <a:p>
            <a:pPr marL="0" indent="0">
              <a:buNone/>
            </a:pPr>
            <a:r>
              <a:rPr lang="en-US"/>
              <a:t>x: List[Int] = List(2)</a:t>
            </a:r>
            <a:endParaRPr lang="en-US"/>
          </a:p>
          <a:p>
            <a:pPr marL="0" indent="0">
              <a:buNone/>
            </a:pPr>
            <a:r>
              <a:rPr lang="en-US"/>
              <a:t>scala&gt; val y = 1 :: x</a:t>
            </a:r>
            <a:endParaRPr lang="en-US"/>
          </a:p>
          <a:p>
            <a:pPr marL="0" indent="0">
              <a:buNone/>
            </a:pPr>
            <a:r>
              <a:rPr lang="en-US"/>
              <a:t>y: List[Int] = List(1, 2)</a:t>
            </a:r>
            <a:endParaRPr lang="en-US"/>
          </a:p>
          <a:p>
            <a:pPr marL="0" indent="0">
              <a:buNone/>
            </a:pPr>
            <a:r>
              <a:rPr lang="en-US"/>
              <a:t>scala&gt; val z = 0 :: y</a:t>
            </a:r>
            <a:endParaRPr lang="en-US"/>
          </a:p>
          <a:p>
            <a:pPr marL="0" indent="0">
              <a:buNone/>
            </a:pPr>
            <a:r>
              <a:rPr lang="en-US"/>
              <a:t>z: List[Int] = List(0, 1, 2)</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Creating a Mutable List</a:t>
            </a:r>
            <a:endParaRPr lang="en-US"/>
          </a:p>
          <a:p>
            <a:pPr marL="0" indent="0">
              <a:buNone/>
            </a:pPr>
            <a:endParaRPr lang="en-US"/>
          </a:p>
          <a:p>
            <a:pPr marL="0" indent="0">
              <a:buNone/>
            </a:pPr>
            <a:r>
              <a:rPr lang="en-US"/>
              <a:t>Use a ListBuffer, and convert the ListBuffer to a List when needed.</a:t>
            </a:r>
            <a:endParaRPr lang="en-US"/>
          </a:p>
          <a:p>
            <a:pPr marL="0" indent="0">
              <a:buNone/>
            </a:pPr>
            <a:endParaRPr lang="en-US"/>
          </a:p>
          <a:p>
            <a:pPr marL="0" indent="0">
              <a:buNone/>
            </a:pPr>
            <a:r>
              <a:rPr lang="en-US"/>
              <a:t>import scala.collection.mutable.ListBuffer</a:t>
            </a:r>
            <a:endParaRPr lang="en-US"/>
          </a:p>
          <a:p>
            <a:pPr marL="0" indent="0">
              <a:buNone/>
            </a:pPr>
            <a:r>
              <a:rPr lang="en-US"/>
              <a:t>var fruits = new ListBuffer[String]()</a:t>
            </a:r>
            <a:endParaRPr lang="en-US"/>
          </a:p>
          <a:p>
            <a:pPr marL="0" indent="0">
              <a:buNone/>
            </a:pPr>
            <a:r>
              <a:rPr lang="en-US"/>
              <a:t>// add one element at a time to the ListBuffer</a:t>
            </a:r>
            <a:endParaRPr lang="en-US"/>
          </a:p>
          <a:p>
            <a:pPr marL="0" indent="0">
              <a:buNone/>
            </a:pPr>
            <a:r>
              <a:rPr lang="en-US"/>
              <a:t>fruits += "Apple"</a:t>
            </a:r>
            <a:endParaRPr lang="en-US"/>
          </a:p>
          <a:p>
            <a:pPr marL="0" indent="0">
              <a:buNone/>
            </a:pPr>
            <a:r>
              <a:rPr lang="en-US"/>
              <a:t>fruits += "Banana"</a:t>
            </a:r>
            <a:endParaRPr lang="en-US"/>
          </a:p>
          <a:p>
            <a:pPr marL="0" indent="0">
              <a:buNone/>
            </a:pPr>
            <a:r>
              <a:rPr lang="en-US"/>
              <a:t>fruits += "Orange"</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 add multiple elements</a:t>
            </a:r>
            <a:endParaRPr lang="en-US"/>
          </a:p>
          <a:p>
            <a:pPr marL="0" indent="0">
              <a:buNone/>
            </a:pPr>
            <a:r>
              <a:rPr lang="en-US"/>
              <a:t>fruits += ("Strawberry", "Kiwi", "Pineapple")</a:t>
            </a:r>
            <a:endParaRPr lang="en-US"/>
          </a:p>
          <a:p>
            <a:pPr marL="0" indent="0">
              <a:buNone/>
            </a:pPr>
            <a:r>
              <a:rPr lang="en-US"/>
              <a:t>// remove one element</a:t>
            </a:r>
            <a:endParaRPr lang="en-US"/>
          </a:p>
          <a:p>
            <a:pPr marL="0" indent="0">
              <a:buNone/>
            </a:pPr>
            <a:r>
              <a:rPr lang="en-US"/>
              <a:t>fruits -= "Apple"</a:t>
            </a:r>
            <a:endParaRPr lang="en-US"/>
          </a:p>
          <a:p>
            <a:pPr marL="0" indent="0">
              <a:buNone/>
            </a:pPr>
            <a:r>
              <a:rPr lang="en-US"/>
              <a:t>// remove multiple elements</a:t>
            </a:r>
            <a:endParaRPr lang="en-US"/>
          </a:p>
          <a:p>
            <a:pPr marL="0" indent="0">
              <a:buNone/>
            </a:pPr>
            <a:r>
              <a:rPr lang="en-US"/>
              <a:t>fruits -= ("Banana", "Orange")</a:t>
            </a:r>
            <a:endParaRPr lang="en-US"/>
          </a:p>
          <a:p>
            <a:pPr marL="0" indent="0">
              <a:buNone/>
            </a:pPr>
            <a:r>
              <a:rPr lang="en-US"/>
              <a:t>// remove multiple elements specified by another sequence</a:t>
            </a:r>
            <a:endParaRPr lang="en-US"/>
          </a:p>
          <a:p>
            <a:pPr marL="0" indent="0">
              <a:buNone/>
            </a:pPr>
            <a:r>
              <a:rPr lang="en-US"/>
              <a:t>fruits --= Seq("Kiwi", "Pineapple")</a:t>
            </a:r>
            <a:endParaRPr lang="en-US"/>
          </a:p>
          <a:p>
            <a:pPr marL="0" indent="0">
              <a:buNone/>
            </a:pPr>
            <a:r>
              <a:rPr lang="en-US"/>
              <a:t>// convert the ListBuffer to a List when you need to</a:t>
            </a:r>
            <a:endParaRPr lang="en-US"/>
          </a:p>
          <a:p>
            <a:pPr marL="0" indent="0">
              <a:buNone/>
            </a:pPr>
            <a:r>
              <a:rPr lang="en-US"/>
              <a:t>val fruitsList = fruits.toList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Variable</a:t>
            </a:r>
            <a:endParaRPr lang="en-US"/>
          </a:p>
        </p:txBody>
      </p:sp>
      <p:sp>
        <p:nvSpPr>
          <p:cNvPr id="2" name="Text Box 1"/>
          <p:cNvSpPr txBox="1"/>
          <p:nvPr/>
        </p:nvSpPr>
        <p:spPr>
          <a:xfrm>
            <a:off x="1268730" y="3106420"/>
            <a:ext cx="7839075" cy="2522855"/>
          </a:xfrm>
          <a:prstGeom prst="rect">
            <a:avLst/>
          </a:prstGeom>
          <a:noFill/>
        </p:spPr>
        <p:txBody>
          <a:bodyPr wrap="square" rtlCol="0" anchor="t">
            <a:spAutoFit/>
          </a:bodyPr>
          <a:lstStyle/>
          <a:p>
            <a:r>
              <a:rPr lang="en-US"/>
              <a:t>With initial values</a:t>
            </a:r>
            <a:endParaRPr lang="en-US"/>
          </a:p>
          <a:p>
            <a:r>
              <a:rPr lang="en-US" sz="2800" b="1"/>
              <a:t>val or val VariableName : DataType [= Initial Value]</a:t>
            </a:r>
            <a:endParaRPr lang="en-US" sz="2800" b="1"/>
          </a:p>
          <a:p>
            <a:endParaRPr lang="en-US" sz="2800" b="1"/>
          </a:p>
          <a:p>
            <a:r>
              <a:rPr lang="en-US" sz="2800" b="1"/>
              <a:t>Without Initial values</a:t>
            </a:r>
            <a:endParaRPr lang="en-US" sz="2800" b="1"/>
          </a:p>
          <a:p>
            <a:r>
              <a:rPr lang="en-US" sz="2800" b="1"/>
              <a:t>var myVar :Int; </a:t>
            </a:r>
            <a:endParaRPr lang="en-US" sz="2800" b="1"/>
          </a:p>
          <a:p>
            <a:r>
              <a:rPr lang="en-US" sz="2800" b="1"/>
              <a:t>val myVal :String; </a:t>
            </a:r>
            <a:endParaRPr lang="en-US" sz="2800" b="1"/>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Print the elements of ListBuffer</a:t>
            </a:r>
            <a:endParaRPr lang="en-US"/>
          </a:p>
          <a:p>
            <a:pPr marL="0" indent="0">
              <a:buNone/>
            </a:pPr>
            <a:endParaRPr lang="en-US"/>
          </a:p>
          <a:p>
            <a:pPr marL="0" indent="0">
              <a:buNone/>
            </a:pPr>
            <a:r>
              <a:rPr lang="en-US"/>
              <a:t>for(f &lt;- fruitsList) print(fruitsList)</a:t>
            </a:r>
            <a:endParaRPr lang="en-US"/>
          </a:p>
          <a:p>
            <a:pPr marL="0" indent="0">
              <a:buNone/>
            </a:pPr>
            <a:endParaRPr lang="en-US"/>
          </a:p>
          <a:p>
            <a:r>
              <a:rPr lang="en-US"/>
              <a:t>Another way</a:t>
            </a:r>
            <a:endParaRPr lang="en-US"/>
          </a:p>
          <a:p>
            <a:endParaRPr lang="en-US"/>
          </a:p>
          <a:p>
            <a:pPr marL="0" indent="0">
              <a:buNone/>
            </a:pPr>
            <a:r>
              <a:rPr lang="en-US"/>
              <a:t>for(i &lt;- 0 until fruitsList.size) print(fruitsList(i))</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80000"/>
          </a:bodyPr>
          <a:lstStyle/>
          <a:p>
            <a:r>
              <a:rPr lang="en-US"/>
              <a:t>OUTPUT</a:t>
            </a:r>
            <a:endParaRPr lang="en-US"/>
          </a:p>
          <a:p>
            <a:pPr marL="0" indent="0">
              <a:buNone/>
            </a:pPr>
            <a:r>
              <a:rPr lang="en-US"/>
              <a:t>import scala.collection.mutable.ListBuffer</a:t>
            </a:r>
            <a:endParaRPr lang="en-US"/>
          </a:p>
          <a:p>
            <a:pPr marL="0" indent="0">
              <a:buNone/>
            </a:pPr>
            <a:r>
              <a:rPr lang="en-US"/>
              <a:t>fruits: scala.collection.mutable.ListBuffer[String] = ListBuffer()</a:t>
            </a:r>
            <a:endParaRPr lang="en-US"/>
          </a:p>
          <a:p>
            <a:pPr marL="0" indent="0">
              <a:buNone/>
            </a:pPr>
            <a:r>
              <a:rPr lang="en-US"/>
              <a:t>res0: scala.collection.mutable.ListBuffer[String] = ListBuffer(Apple)</a:t>
            </a:r>
            <a:endParaRPr lang="en-US"/>
          </a:p>
          <a:p>
            <a:pPr marL="0" indent="0">
              <a:buNone/>
            </a:pPr>
            <a:r>
              <a:rPr lang="en-US"/>
              <a:t>res1: scala.collection.mutable.ListBuffer[String] = ListBuffer(Apple, Banana)</a:t>
            </a:r>
            <a:endParaRPr lang="en-US"/>
          </a:p>
          <a:p>
            <a:pPr marL="0" indent="0">
              <a:buNone/>
            </a:pPr>
            <a:r>
              <a:rPr lang="en-US"/>
              <a:t>res2: scala.collection.mutable.ListBuffer[String] = ListBuffer(Apple, Banana, Orange)</a:t>
            </a:r>
            <a:endParaRPr lang="en-US"/>
          </a:p>
          <a:p>
            <a:pPr marL="0" indent="0">
              <a:buNone/>
            </a:pPr>
            <a:r>
              <a:rPr lang="en-US"/>
              <a:t>res3: scala.collection.mutable.ListBuffer[String] = ListBuffer(Apple, Banana, Orange, Strawberry, Kiwi, Pineapple)</a:t>
            </a:r>
            <a:endParaRPr lang="en-US"/>
          </a:p>
          <a:p>
            <a:pPr marL="0" indent="0">
              <a:buNone/>
            </a:pPr>
            <a:r>
              <a:rPr lang="en-US"/>
              <a:t>res4: scala.collection.mutable.ListBuffer[String] = ListBuffer(Banana, Orange, Strawberry, Kiwi, Pineapple)</a:t>
            </a:r>
            <a:endParaRPr lang="en-US"/>
          </a:p>
          <a:p>
            <a:pPr marL="0" indent="0">
              <a:buNone/>
            </a:pPr>
            <a:r>
              <a:rPr lang="en-US"/>
              <a:t>res5: scala.collection.mutable.ListBuffer[String] = ListBuffer(Strawberry, Kiwi, Pineapple)</a:t>
            </a:r>
            <a:endParaRPr lang="en-US"/>
          </a:p>
          <a:p>
            <a:pPr marL="0" indent="0">
              <a:buNone/>
            </a:pPr>
            <a:r>
              <a:rPr lang="en-US"/>
              <a:t>res6: scala.collection.mutable.ListBuffer[String] = ListBuffer(Strawberry)</a:t>
            </a:r>
            <a:endParaRPr lang="en-US"/>
          </a:p>
          <a:p>
            <a:pPr marL="0" indent="0">
              <a:buNone/>
            </a:pPr>
            <a:r>
              <a:rPr lang="en-US"/>
              <a:t>fruitsList: List[String] = List(Strawberry)</a:t>
            </a:r>
            <a:endParaRPr lang="en-US"/>
          </a:p>
          <a:p>
            <a:pPr marL="0" indent="0">
              <a:buNone/>
            </a:pPr>
            <a:r>
              <a:rPr lang="en-US"/>
              <a:t>List(Strawberry)res7: Unit = ()</a:t>
            </a: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Comparision</a:t>
            </a:r>
            <a:endParaRPr lang="en-US"/>
          </a:p>
          <a:p>
            <a:pPr marL="0" indent="0">
              <a:buNone/>
            </a:pPr>
            <a:r>
              <a:rPr lang="en-US"/>
              <a:t>fruitsList == List("Strawberry")</a:t>
            </a:r>
            <a:endParaRPr lang="en-US"/>
          </a:p>
          <a:p>
            <a:pPr marL="0" indent="0">
              <a:buNone/>
            </a:pPr>
            <a:endParaRPr lang="en-US"/>
          </a:p>
          <a:p>
            <a:pPr marL="0" indent="0">
              <a:buNone/>
            </a:pPr>
            <a:r>
              <a:rPr lang="en-US"/>
              <a:t>Output</a:t>
            </a:r>
            <a:endParaRPr lang="en-US"/>
          </a:p>
          <a:p>
            <a:pPr marL="0" indent="0">
              <a:buNone/>
            </a:pPr>
            <a:r>
              <a:rPr lang="en-US"/>
              <a:t>res8: Boolean = true</a:t>
            </a:r>
            <a:endParaRPr lang="en-US"/>
          </a:p>
          <a:p>
            <a:pPr marL="0" indent="0">
              <a:buNone/>
            </a:pPr>
            <a:endParaRPr lang="en-US"/>
          </a:p>
          <a:p>
            <a:pPr marL="0" indent="0">
              <a:buNone/>
            </a:pP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Operations on list</a:t>
            </a:r>
            <a:endParaRPr lang="en-US"/>
          </a:p>
          <a:p>
            <a:pPr marL="0" indent="0">
              <a:buNone/>
            </a:pPr>
            <a:endParaRPr lang="en-US"/>
          </a:p>
          <a:p>
            <a:pPr marL="0" indent="0">
              <a:buNone/>
            </a:pPr>
            <a:r>
              <a:rPr lang="en-US"/>
              <a:t>head :  returns the first element of a list</a:t>
            </a:r>
            <a:endParaRPr lang="en-US"/>
          </a:p>
          <a:p>
            <a:pPr marL="0" indent="0">
              <a:buNone/>
            </a:pPr>
            <a:r>
              <a:rPr lang="en-US"/>
              <a:t>tail     : returns a list consisting of all elements except the first</a:t>
            </a:r>
            <a:endParaRPr lang="en-US"/>
          </a:p>
          <a:p>
            <a:pPr marL="0" indent="0">
              <a:buNone/>
            </a:pPr>
            <a:r>
              <a:rPr lang="en-US"/>
              <a:t>isEmpty:  returns true if the list is empty</a:t>
            </a:r>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Other operations</a:t>
            </a:r>
            <a:endParaRPr lang="en-US"/>
          </a:p>
          <a:p>
            <a:pPr marL="0" indent="0">
              <a:buNone/>
            </a:pPr>
            <a:r>
              <a:rPr lang="en-US"/>
              <a:t>val noList = List(1,2,3,4,5,6,7,8,9)</a:t>
            </a:r>
            <a:endParaRPr lang="en-US"/>
          </a:p>
          <a:p>
            <a:pPr marL="0" indent="0">
              <a:buNone/>
            </a:pPr>
            <a:r>
              <a:rPr lang="en-US"/>
              <a:t>noList.reverse</a:t>
            </a:r>
            <a:endParaRPr lang="en-US"/>
          </a:p>
          <a:p>
            <a:pPr marL="0" indent="0">
              <a:buNone/>
            </a:pPr>
            <a:r>
              <a:rPr lang="en-US"/>
              <a:t>//OUTPUT res0: List[Int] = List(9, 8, 7, 6, 5, 4, 3, 2, 1)</a:t>
            </a:r>
            <a:endParaRPr lang="en-US"/>
          </a:p>
          <a:p>
            <a:pPr marL="0" indent="0">
              <a:buNone/>
            </a:pPr>
            <a:endParaRPr lang="en-US"/>
          </a:p>
          <a:p>
            <a:pPr marL="0" indent="0">
              <a:buNone/>
            </a:pPr>
            <a:r>
              <a:rPr lang="en-US"/>
              <a:t>noList.take(3)</a:t>
            </a:r>
            <a:endParaRPr lang="en-US"/>
          </a:p>
          <a:p>
            <a:pPr marL="0" indent="0">
              <a:buNone/>
            </a:pPr>
            <a:r>
              <a:rPr lang="en-US">
                <a:sym typeface="+mn-ea"/>
              </a:rPr>
              <a:t>//OUTPUT res1: List[Int] = List(1, 2, 3)</a:t>
            </a:r>
            <a:endParaRPr lang="en-US"/>
          </a:p>
          <a:p>
            <a:pPr marL="0" indent="0">
              <a:buNone/>
            </a:pPr>
            <a:endParaRPr lang="en-US"/>
          </a:p>
          <a:p>
            <a:pPr marL="0" indent="0">
              <a:buNone/>
            </a:pPr>
            <a:r>
              <a:rPr lang="en-US"/>
              <a:t>noList.drop(3)</a:t>
            </a:r>
            <a:endParaRPr lang="en-US"/>
          </a:p>
          <a:p>
            <a:pPr marL="0" indent="0">
              <a:buNone/>
            </a:pPr>
            <a:r>
              <a:rPr lang="en-US">
                <a:sym typeface="+mn-ea"/>
              </a:rPr>
              <a:t>//OUTPUT res2: List[Int] = List(4, 5, 6, 7, 8, 9)</a:t>
            </a:r>
            <a:endParaRPr lang="en-US"/>
          </a:p>
          <a:p>
            <a:pPr marL="0" indent="0">
              <a:buNone/>
            </a:pP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noList.contains(7)</a:t>
            </a:r>
            <a:endParaRPr lang="en-US"/>
          </a:p>
          <a:p>
            <a:pPr marL="0" indent="0">
              <a:buNone/>
            </a:pPr>
            <a:r>
              <a:rPr lang="en-US"/>
              <a:t>//OUTPUT res3: Boolean = true</a:t>
            </a:r>
            <a:endParaRPr lang="en-US"/>
          </a:p>
          <a:p>
            <a:pPr marL="0" indent="0">
              <a:buNone/>
            </a:pPr>
            <a:endParaRPr lang="en-US"/>
          </a:p>
          <a:p>
            <a:pPr marL="0" indent="0">
              <a:buNone/>
            </a:pPr>
            <a:r>
              <a:rPr lang="en-US">
                <a:sym typeface="+mn-ea"/>
              </a:rPr>
              <a:t>noList.indexOf(8)</a:t>
            </a:r>
            <a:endParaRPr lang="en-US"/>
          </a:p>
          <a:p>
            <a:pPr marL="0" indent="0">
              <a:buNone/>
            </a:pPr>
            <a:r>
              <a:rPr lang="en-US"/>
              <a:t>//OUTPUT res4: Int = 7</a:t>
            </a:r>
            <a:endParaRPr lang="en-US"/>
          </a:p>
          <a:p>
            <a:pPr marL="0" indent="0">
              <a:buNone/>
            </a:pPr>
            <a:endParaRPr lang="en-US"/>
          </a:p>
          <a:p>
            <a:pPr marL="0" indent="0">
              <a:buNone/>
            </a:pPr>
            <a:r>
              <a:rPr lang="en-US">
                <a:sym typeface="+mn-ea"/>
              </a:rPr>
              <a:t>noList.last</a:t>
            </a:r>
            <a:endParaRPr lang="en-US"/>
          </a:p>
          <a:p>
            <a:pPr marL="0" indent="0">
              <a:buNone/>
            </a:pPr>
            <a:r>
              <a:rPr lang="en-US"/>
              <a:t>//OUTPUT res5: Int = 9</a:t>
            </a:r>
            <a:endParaRPr lang="en-US"/>
          </a:p>
          <a:p>
            <a:pPr marL="0" indent="0">
              <a:buNone/>
            </a:pPr>
            <a:endParaRPr lang="en-US"/>
          </a:p>
          <a:p>
            <a:pPr marL="0" indent="0">
              <a:buNone/>
            </a:pPr>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HEAD /TAIL</a:t>
            </a:r>
            <a:endParaRPr lang="en-US"/>
          </a:p>
          <a:p>
            <a:endParaRPr lang="en-US"/>
          </a:p>
          <a:p>
            <a:pPr marL="0" indent="0">
              <a:buNone/>
            </a:pPr>
            <a:r>
              <a:rPr lang="en-US"/>
              <a:t>noList.head</a:t>
            </a:r>
            <a:endParaRPr lang="en-US"/>
          </a:p>
          <a:p>
            <a:pPr marL="0" indent="0">
              <a:buNone/>
            </a:pPr>
            <a:r>
              <a:rPr lang="en-US"/>
              <a:t>//OUTPUt res6: Int = 1</a:t>
            </a:r>
            <a:endParaRPr lang="en-US"/>
          </a:p>
          <a:p>
            <a:pPr marL="0" indent="0">
              <a:buNone/>
            </a:pPr>
            <a:endParaRPr lang="en-US"/>
          </a:p>
          <a:p>
            <a:pPr marL="0" indent="0">
              <a:buNone/>
            </a:pPr>
            <a:r>
              <a:rPr lang="en-US"/>
              <a:t>noList.tail</a:t>
            </a:r>
            <a:endParaRPr lang="en-US"/>
          </a:p>
          <a:p>
            <a:pPr marL="0" indent="0">
              <a:buNone/>
            </a:pPr>
            <a:r>
              <a:rPr lang="en-US"/>
              <a:t>//OUTPUT res7: List[Int] = List(2, 3, 4, 5, 6, 7, 8, 9)</a:t>
            </a:r>
            <a:endParaRPr lang="en-US"/>
          </a:p>
          <a:p>
            <a:pPr marL="0" indent="0">
              <a:buNone/>
            </a:pPr>
            <a:endParaRPr lang="en-US"/>
          </a:p>
          <a:p>
            <a:pPr marL="0" indent="0">
              <a:buNone/>
            </a:pPr>
            <a:r>
              <a:rPr lang="en-US"/>
              <a:t>noList.tail.tail.head</a:t>
            </a:r>
            <a:endParaRPr lang="en-US"/>
          </a:p>
          <a:p>
            <a:pPr marL="0" indent="0">
              <a:buNone/>
            </a:pPr>
            <a:r>
              <a:rPr lang="en-US"/>
              <a:t>// res8: Int = 3</a:t>
            </a: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r>
              <a:rPr lang="en-US"/>
              <a:t>noList.tail.tail.tail.head</a:t>
            </a:r>
            <a:endParaRPr lang="en-US"/>
          </a:p>
          <a:p>
            <a:pPr marL="0" indent="0">
              <a:buNone/>
            </a:pPr>
            <a:r>
              <a:rPr lang="en-US"/>
              <a:t>res9: Int = 4</a:t>
            </a:r>
            <a:endParaRPr lang="en-US"/>
          </a:p>
          <a:p>
            <a:pPr marL="0" indent="0">
              <a:buNone/>
            </a:pPr>
            <a:endParaRPr lang="en-US"/>
          </a:p>
          <a:p>
            <a:pPr marL="0" indent="0">
              <a:buNone/>
            </a:pPr>
            <a:r>
              <a:rPr lang="en-US"/>
              <a:t>noList.tail.tail</a:t>
            </a:r>
            <a:endParaRPr lang="en-US"/>
          </a:p>
          <a:p>
            <a:pPr marL="0" indent="0">
              <a:buNone/>
            </a:pPr>
            <a:r>
              <a:rPr lang="en-US"/>
              <a:t>res10: List[Int] = List(3, 4, 5, 6, 7, 8, 9)</a:t>
            </a:r>
            <a:endParaRPr lang="en-US"/>
          </a:p>
          <a:p>
            <a:pPr marL="0" indent="0">
              <a:buNone/>
            </a:pPr>
            <a:endParaRPr lang="en-US"/>
          </a:p>
          <a:p>
            <a:pPr marL="0" indent="0">
              <a:buNone/>
            </a:pPr>
            <a:r>
              <a:rPr lang="en-US"/>
              <a:t>noList.tail(4)</a:t>
            </a:r>
            <a:endParaRPr lang="en-US"/>
          </a:p>
          <a:p>
            <a:pPr marL="0" indent="0">
              <a:buNone/>
            </a:pPr>
            <a:r>
              <a:rPr lang="en-US"/>
              <a:t>res11: Int = 6</a:t>
            </a: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Adding Elements using other List</a:t>
            </a:r>
            <a:endParaRPr lang="en-US"/>
          </a:p>
          <a:p>
            <a:pPr marL="0" indent="0">
              <a:buNone/>
            </a:pPr>
            <a:endParaRPr lang="en-US"/>
          </a:p>
          <a:p>
            <a:pPr marL="0" indent="0">
              <a:buNone/>
            </a:pPr>
            <a:r>
              <a:rPr lang="en-US"/>
              <a:t>val noList2 = 0 :: noList</a:t>
            </a:r>
            <a:endParaRPr lang="en-US"/>
          </a:p>
          <a:p>
            <a:pPr marL="0" indent="0">
              <a:buNone/>
            </a:pPr>
            <a:r>
              <a:rPr lang="en-US"/>
              <a:t>noList2: List[Int] = List(0, 1, 2, 3, 4, 5, 6, 7, 8, 9)</a:t>
            </a:r>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a:t>Delete elements from a List or ListBuffer.</a:t>
            </a:r>
            <a:endParaRPr lang="en-US"/>
          </a:p>
          <a:p>
            <a:pPr marL="0" indent="0">
              <a:buNone/>
            </a:pPr>
            <a:r>
              <a:rPr lang="en-US"/>
              <a:t>A List is immutable, so you can’t delete elements from it, but you can filter out the elements you don’t want while you assign the result to a new variable:</a:t>
            </a:r>
            <a:endParaRPr lang="en-US"/>
          </a:p>
          <a:p>
            <a:pPr marL="0" indent="0">
              <a:buNone/>
            </a:pPr>
            <a:endParaRPr lang="en-US"/>
          </a:p>
          <a:p>
            <a:pPr marL="0" indent="0">
              <a:buNone/>
            </a:pPr>
            <a:r>
              <a:rPr lang="en-US"/>
              <a:t>val newList = noList.filter(_ &gt; 2)</a:t>
            </a:r>
            <a:endParaRPr lang="en-US"/>
          </a:p>
          <a:p>
            <a:pPr marL="0" indent="0">
              <a:buNone/>
            </a:pPr>
            <a:r>
              <a:rPr lang="en-US"/>
              <a:t>newList: List[Int] = List(3, 4, 5, 6, 7, 8, 9)</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Box 2"/>
          <p:cNvSpPr txBox="1"/>
          <p:nvPr/>
        </p:nvSpPr>
        <p:spPr>
          <a:xfrm>
            <a:off x="4826000" y="2690495"/>
            <a:ext cx="6097270" cy="1938020"/>
          </a:xfrm>
          <a:prstGeom prst="rect">
            <a:avLst/>
          </a:prstGeom>
          <a:noFill/>
        </p:spPr>
        <p:txBody>
          <a:bodyPr wrap="square" rtlCol="0" anchor="t">
            <a:spAutoFit/>
          </a:bodyPr>
          <a:lstStyle/>
          <a:p>
            <a:r>
              <a:rPr lang="en-US" sz="2400" b="1"/>
              <a:t> Arithmetic Operators</a:t>
            </a:r>
            <a:endParaRPr lang="en-US" sz="2400" b="1"/>
          </a:p>
          <a:p>
            <a:r>
              <a:rPr lang="en-US" sz="2400" b="1"/>
              <a:t>  Relational Operators</a:t>
            </a:r>
            <a:endParaRPr lang="en-US" sz="2400" b="1"/>
          </a:p>
          <a:p>
            <a:r>
              <a:rPr lang="en-US" sz="2400" b="1"/>
              <a:t>  Logical Operators</a:t>
            </a:r>
            <a:endParaRPr lang="en-US" sz="2400" b="1"/>
          </a:p>
          <a:p>
            <a:r>
              <a:rPr lang="en-US" sz="2400" b="1"/>
              <a:t>  Bitwise Operators</a:t>
            </a:r>
            <a:endParaRPr lang="en-US" sz="2400" b="1"/>
          </a:p>
          <a:p>
            <a:r>
              <a:rPr lang="en-US" sz="2400" b="1"/>
              <a:t>  Assignment Operators</a:t>
            </a:r>
            <a:endParaRPr lang="en-US" sz="2400" b="1"/>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r>
              <a:rPr lang="en-US"/>
              <a:t>Another way</a:t>
            </a:r>
            <a:endParaRPr lang="en-US"/>
          </a:p>
          <a:p>
            <a:r>
              <a:rPr lang="en-US"/>
              <a:t>Rather than continually assigning the result of operations like this to a new variable, you can declare your variable as a var and reassign the result of the operation back to tself:</a:t>
            </a:r>
            <a:endParaRPr lang="en-US"/>
          </a:p>
          <a:p>
            <a:pPr marL="0" indent="0">
              <a:buNone/>
            </a:pPr>
            <a:endParaRPr lang="en-US"/>
          </a:p>
          <a:p>
            <a:pPr marL="0" indent="0">
              <a:buNone/>
            </a:pPr>
            <a:r>
              <a:rPr lang="en-US"/>
              <a:t>var x = List(5, 1, 4, 3, 2)</a:t>
            </a:r>
            <a:endParaRPr lang="en-US"/>
          </a:p>
          <a:p>
            <a:pPr marL="0" indent="0">
              <a:buNone/>
            </a:pPr>
            <a:r>
              <a:rPr lang="en-US"/>
              <a:t>x = x.filter(_ &gt; 2)</a:t>
            </a:r>
            <a:endParaRPr lang="en-US"/>
          </a:p>
          <a:p>
            <a:pPr marL="0" indent="0">
              <a:buNone/>
            </a:pPr>
            <a:endParaRPr lang="en-US"/>
          </a:p>
          <a:p>
            <a:pPr marL="0" indent="0">
              <a:buNone/>
            </a:pPr>
            <a:r>
              <a:rPr lang="en-US"/>
              <a:t>//output</a:t>
            </a:r>
            <a:endParaRPr lang="en-US"/>
          </a:p>
          <a:p>
            <a:pPr marL="0" indent="0">
              <a:buNone/>
            </a:pPr>
            <a:r>
              <a:rPr lang="en-US"/>
              <a:t>x: List[Int] = List(5, 1, 4, 3, 2)</a:t>
            </a:r>
            <a:endParaRPr lang="en-US"/>
          </a:p>
          <a:p>
            <a:pPr marL="0" indent="0">
              <a:buNone/>
            </a:pPr>
            <a:r>
              <a:rPr lang="en-US"/>
              <a:t>x: List[Int] = List(5, 4, 3)</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524000" y="1122680"/>
            <a:ext cx="9144000" cy="680720"/>
          </a:xfrm>
        </p:spPr>
        <p:txBody>
          <a:bodyPr>
            <a:normAutofit fontScale="90000"/>
          </a:bodyPr>
          <a:lstStyle/>
          <a:p>
            <a:r>
              <a:rPr lang="en-US"/>
              <a:t>Function</a:t>
            </a:r>
            <a:endParaRPr lang="en-US"/>
          </a:p>
        </p:txBody>
      </p:sp>
      <p:sp>
        <p:nvSpPr>
          <p:cNvPr id="4" name="Subtitle 3"/>
          <p:cNvSpPr>
            <a:spLocks noGrp="1"/>
          </p:cNvSpPr>
          <p:nvPr>
            <p:ph type="subTitle" idx="1"/>
          </p:nvPr>
        </p:nvSpPr>
        <p:spPr>
          <a:xfrm>
            <a:off x="1524000" y="1803400"/>
            <a:ext cx="9144000" cy="4556760"/>
          </a:xfrm>
        </p:spPr>
        <p:txBody>
          <a:bodyPr>
            <a:normAutofit/>
          </a:bodyPr>
          <a:lstStyle/>
          <a:p>
            <a:pPr marL="457200" indent="-457200" algn="just">
              <a:buFont typeface="Arial" panose="020B0604020202020204" pitchFamily="34" charset="0"/>
              <a:buChar char="•"/>
            </a:pPr>
            <a:r>
              <a:rPr lang="en-US" sz="3200"/>
              <a:t>A function is a group of statements that together perform a task. </a:t>
            </a:r>
            <a:endParaRPr lang="en-US" sz="3200"/>
          </a:p>
          <a:p>
            <a:pPr marL="457200" indent="-457200" algn="just">
              <a:buFont typeface="Arial" panose="020B0604020202020204" pitchFamily="34" charset="0"/>
              <a:buChar char="•"/>
            </a:pPr>
            <a:r>
              <a:rPr lang="en-US" sz="3200"/>
              <a:t>Scala has both functions and methods and we use the terms method and function interchangeably with a minor difference.</a:t>
            </a:r>
            <a:endParaRPr lang="en-US" sz="3200"/>
          </a:p>
          <a:p>
            <a:pPr marL="457200" indent="-457200" algn="just">
              <a:buFont typeface="Arial" panose="020B0604020202020204" pitchFamily="34" charset="0"/>
              <a:buChar char="•"/>
            </a:pPr>
            <a:endParaRPr lang="en-US" sz="32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457200" indent="-457200" algn="just">
              <a:buFont typeface="Arial" panose="020B0604020202020204" pitchFamily="34" charset="0"/>
              <a:buChar char="•"/>
            </a:pPr>
            <a:r>
              <a:rPr lang="en-US">
                <a:sym typeface="+mn-ea"/>
              </a:rPr>
              <a:t> A Scala method is a part of a class which has a name, a signature, optionally some annotations, and some bytecode where as a function in Scala is a complete object which can be assigned to a variable. </a:t>
            </a:r>
            <a:endParaRPr lang="en-US"/>
          </a:p>
          <a:p>
            <a:pPr marL="457200" indent="-457200" algn="just">
              <a:buFont typeface="Arial" panose="020B0604020202020204" pitchFamily="34" charset="0"/>
              <a:buChar char="•"/>
            </a:pPr>
            <a:r>
              <a:rPr lang="en-US">
                <a:sym typeface="+mn-ea"/>
              </a:rPr>
              <a:t>In other words, a function, which is defined as a member of some object, is called a method.</a:t>
            </a:r>
            <a:endParaRPr lang="en-US"/>
          </a:p>
          <a:p>
            <a:r>
              <a:rPr lang="en-US"/>
              <a:t>A function in Scala is a “first-class value”. Like any other value, it may be passed as a parameter or returned as a result.</a:t>
            </a:r>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Function Defination</a:t>
            </a:r>
            <a:endParaRPr lang="en-US"/>
          </a:p>
        </p:txBody>
      </p:sp>
      <p:sp>
        <p:nvSpPr>
          <p:cNvPr id="3" name="Content Placeholder 2"/>
          <p:cNvSpPr>
            <a:spLocks noGrp="1"/>
          </p:cNvSpPr>
          <p:nvPr>
            <p:ph idx="1"/>
          </p:nvPr>
        </p:nvSpPr>
        <p:spPr/>
        <p:txBody>
          <a:bodyPr>
            <a:normAutofit fontScale="90000"/>
          </a:bodyPr>
          <a:lstStyle/>
          <a:p>
            <a:pPr marL="0" indent="0">
              <a:buNone/>
            </a:pPr>
            <a:r>
              <a:rPr lang="en-US" sz="3600" b="1"/>
              <a:t>def</a:t>
            </a:r>
            <a:r>
              <a:rPr lang="en-US" sz="3600"/>
              <a:t> functionName ([list of parameters]) : [</a:t>
            </a:r>
            <a:r>
              <a:rPr lang="en-US" sz="3600" b="1"/>
              <a:t>return</a:t>
            </a:r>
            <a:r>
              <a:rPr lang="en-US" sz="3600"/>
              <a:t> type] = { </a:t>
            </a:r>
            <a:endParaRPr lang="en-US" sz="3600"/>
          </a:p>
          <a:p>
            <a:pPr marL="0" indent="0">
              <a:buNone/>
            </a:pPr>
            <a:r>
              <a:rPr lang="en-US" sz="3600"/>
              <a:t>function body </a:t>
            </a:r>
            <a:endParaRPr lang="en-US" sz="3600"/>
          </a:p>
          <a:p>
            <a:pPr marL="0" indent="0">
              <a:buNone/>
            </a:pPr>
            <a:r>
              <a:rPr lang="en-US" sz="3600"/>
              <a:t>return [expr] </a:t>
            </a:r>
            <a:endParaRPr lang="en-US" sz="3600"/>
          </a:p>
          <a:p>
            <a:pPr marL="0" indent="0">
              <a:buNone/>
            </a:pPr>
            <a:r>
              <a:rPr lang="en-US" sz="3600"/>
              <a:t>}</a:t>
            </a:r>
            <a:endParaRPr lang="en-US" sz="3600"/>
          </a:p>
          <a:p>
            <a:pPr marL="0" indent="0">
              <a:buNone/>
            </a:pPr>
            <a:endParaRPr lang="en-US"/>
          </a:p>
          <a:p>
            <a:pPr marL="0" indent="0">
              <a:buNone/>
            </a:pPr>
            <a:r>
              <a:rPr lang="en-US" sz="3600"/>
              <a:t>Here, return type could be any valid scala data type and list of parameters will be a list of variables separated by comma and list of parameters and return type are optional. </a:t>
            </a:r>
            <a:endParaRPr lang="en-US" sz="36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a:t>def addInt( a:Int, b:Int ) : Int = {</a:t>
            </a:r>
            <a:endParaRPr lang="en-US"/>
          </a:p>
          <a:p>
            <a:pPr marL="0" indent="0">
              <a:buNone/>
            </a:pPr>
            <a:r>
              <a:rPr lang="en-US"/>
              <a:t>	 var sum:Int = 0 </a:t>
            </a:r>
            <a:endParaRPr lang="en-US"/>
          </a:p>
          <a:p>
            <a:pPr marL="0" indent="0">
              <a:buNone/>
            </a:pPr>
            <a:r>
              <a:rPr lang="en-US"/>
              <a:t>	sum = a + b</a:t>
            </a:r>
            <a:endParaRPr lang="en-US"/>
          </a:p>
          <a:p>
            <a:pPr marL="0" indent="0">
              <a:buNone/>
            </a:pPr>
            <a:r>
              <a:rPr lang="en-US"/>
              <a:t>	return sum</a:t>
            </a:r>
            <a:endParaRPr lang="en-US"/>
          </a:p>
          <a:p>
            <a:pPr marL="0" indent="0">
              <a:buNone/>
            </a:pPr>
            <a:r>
              <a:rPr lang="en-US"/>
              <a:t>}</a:t>
            </a:r>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t>A function, which does not return anything, can return Unit which is equivalent to void in Java and indicates that function does not return anything. </a:t>
            </a:r>
            <a:endParaRPr lang="en-US"/>
          </a:p>
          <a:p>
            <a:endParaRPr lang="en-US"/>
          </a:p>
          <a:p>
            <a:r>
              <a:rPr lang="en-US"/>
              <a:t>The functions, which do not return anything in Scala, they are called procedures. Following is the syntax</a:t>
            </a: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a:t>def printMe( ) : Unit = { </a:t>
            </a:r>
            <a:endParaRPr lang="en-US"/>
          </a:p>
          <a:p>
            <a:pPr marL="0" indent="0">
              <a:buNone/>
            </a:pPr>
            <a:r>
              <a:rPr lang="en-US"/>
              <a:t>	println("Hello, Scala!")</a:t>
            </a:r>
            <a:endParaRPr lang="en-US"/>
          </a:p>
          <a:p>
            <a:pPr marL="0" indent="0">
              <a:buNone/>
            </a:pPr>
            <a:r>
              <a:rPr lang="en-US"/>
              <a:t> }</a:t>
            </a:r>
            <a:endParaRPr lang="en-US"/>
          </a:p>
          <a:p>
            <a:pPr marL="0" indent="0">
              <a:buNone/>
            </a:pPr>
            <a:endParaRPr lang="en-US"/>
          </a:p>
          <a:p>
            <a:pPr marL="0" indent="0">
              <a:buNone/>
            </a:pPr>
            <a:r>
              <a:rPr lang="en-US"/>
              <a:t>Functions without parameters could be called with or without parenthesis viz:</a:t>
            </a:r>
            <a:endParaRPr lang="en-US"/>
          </a:p>
          <a:p>
            <a:pPr marL="0" indent="0">
              <a:buNone/>
            </a:pPr>
            <a:endParaRPr lang="en-US"/>
          </a:p>
          <a:p>
            <a:pPr marL="0" indent="0">
              <a:buNone/>
            </a:pPr>
            <a:r>
              <a:rPr lang="en-US"/>
              <a:t>printMe()</a:t>
            </a:r>
            <a:endParaRPr lang="en-US"/>
          </a:p>
          <a:p>
            <a:pPr marL="0" indent="0">
              <a:buNone/>
            </a:pPr>
            <a:r>
              <a:rPr lang="en-US"/>
              <a:t>printMe</a:t>
            </a: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Functions with named argument</a:t>
            </a:r>
            <a:endParaRPr lang="en-US"/>
          </a:p>
        </p:txBody>
      </p:sp>
      <p:sp>
        <p:nvSpPr>
          <p:cNvPr id="3" name="Content Placeholder 2"/>
          <p:cNvSpPr>
            <a:spLocks noGrp="1"/>
          </p:cNvSpPr>
          <p:nvPr>
            <p:ph idx="1"/>
          </p:nvPr>
        </p:nvSpPr>
        <p:spPr/>
        <p:txBody>
          <a:bodyPr>
            <a:normAutofit lnSpcReduction="10000"/>
          </a:bodyPr>
          <a:lstStyle/>
          <a:p>
            <a:pPr marL="0" indent="0">
              <a:buNone/>
            </a:pPr>
            <a:r>
              <a:rPr lang="en-US"/>
              <a:t>def addInt( a:Int, b:Int ) : Int = {</a:t>
            </a:r>
            <a:endParaRPr lang="en-US"/>
          </a:p>
          <a:p>
            <a:pPr marL="0" indent="0">
              <a:buNone/>
            </a:pPr>
            <a:r>
              <a:rPr lang="en-US"/>
              <a:t>	 var sum:Int = 0 </a:t>
            </a:r>
            <a:endParaRPr lang="en-US"/>
          </a:p>
          <a:p>
            <a:pPr marL="0" indent="0">
              <a:buNone/>
            </a:pPr>
            <a:r>
              <a:rPr lang="en-US"/>
              <a:t>	sum = a + b</a:t>
            </a:r>
            <a:endParaRPr lang="en-US"/>
          </a:p>
          <a:p>
            <a:pPr marL="0" indent="0">
              <a:buNone/>
            </a:pPr>
            <a:r>
              <a:rPr lang="en-US"/>
              <a:t>  	println("Value of a : " + a ); </a:t>
            </a:r>
            <a:endParaRPr lang="en-US"/>
          </a:p>
          <a:p>
            <a:pPr marL="0" indent="0">
              <a:buNone/>
            </a:pPr>
            <a:r>
              <a:rPr lang="en-US"/>
              <a:t>	println("Value of b : " + b );</a:t>
            </a:r>
            <a:endParaRPr lang="en-US"/>
          </a:p>
          <a:p>
            <a:pPr marL="0" indent="0">
              <a:buNone/>
            </a:pPr>
            <a:r>
              <a:rPr lang="en-US"/>
              <a:t>	return sum</a:t>
            </a:r>
            <a:endParaRPr lang="en-US"/>
          </a:p>
          <a:p>
            <a:pPr marL="0" indent="0">
              <a:buNone/>
            </a:pPr>
            <a:r>
              <a:rPr lang="en-US"/>
              <a:t>}</a:t>
            </a:r>
            <a:endParaRPr lang="en-US"/>
          </a:p>
          <a:p>
            <a:pPr marL="0" indent="0">
              <a:buNone/>
            </a:pPr>
            <a:r>
              <a:rPr lang="en-US"/>
              <a:t>addInt(10, 11);</a:t>
            </a:r>
            <a:endParaRPr lang="en-US"/>
          </a:p>
          <a:p>
            <a:pPr marL="0" indent="0">
              <a:buNone/>
            </a:pPr>
            <a:r>
              <a:rPr lang="en-US"/>
              <a:t>addInt(b=11, a=10)</a:t>
            </a:r>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output</a:t>
            </a:r>
            <a:endParaRPr lang="en-US"/>
          </a:p>
        </p:txBody>
      </p:sp>
      <p:sp>
        <p:nvSpPr>
          <p:cNvPr id="3" name="Content Placeholder 2"/>
          <p:cNvSpPr>
            <a:spLocks noGrp="1"/>
          </p:cNvSpPr>
          <p:nvPr>
            <p:ph idx="1"/>
          </p:nvPr>
        </p:nvSpPr>
        <p:spPr/>
        <p:txBody>
          <a:bodyPr/>
          <a:lstStyle/>
          <a:p>
            <a:pPr marL="0" indent="0">
              <a:buNone/>
            </a:pPr>
            <a:r>
              <a:rPr lang="en-US"/>
              <a:t>Value of a : 10</a:t>
            </a:r>
            <a:endParaRPr lang="en-US"/>
          </a:p>
          <a:p>
            <a:pPr marL="0" indent="0">
              <a:buNone/>
            </a:pPr>
            <a:r>
              <a:rPr lang="en-US"/>
              <a:t>Value of b : 11</a:t>
            </a:r>
            <a:endParaRPr lang="en-US"/>
          </a:p>
          <a:p>
            <a:pPr marL="0" indent="0">
              <a:buNone/>
            </a:pPr>
            <a:r>
              <a:rPr lang="en-US"/>
              <a:t>Value of a : 10</a:t>
            </a:r>
            <a:endParaRPr lang="en-US"/>
          </a:p>
          <a:p>
            <a:pPr marL="0" indent="0">
              <a:buNone/>
            </a:pPr>
            <a:r>
              <a:rPr lang="en-US"/>
              <a:t>Value of b : 11</a:t>
            </a:r>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Function with Variable Arguments</a:t>
            </a:r>
            <a:endParaRPr lang="en-US"/>
          </a:p>
        </p:txBody>
      </p:sp>
      <p:sp>
        <p:nvSpPr>
          <p:cNvPr id="3" name="Content Placeholder 2"/>
          <p:cNvSpPr>
            <a:spLocks noGrp="1"/>
          </p:cNvSpPr>
          <p:nvPr>
            <p:ph idx="1"/>
          </p:nvPr>
        </p:nvSpPr>
        <p:spPr/>
        <p:txBody>
          <a:bodyPr>
            <a:normAutofit fontScale="90000" lnSpcReduction="10000"/>
          </a:bodyPr>
          <a:lstStyle/>
          <a:p>
            <a:pPr marL="0" indent="0">
              <a:buNone/>
            </a:pPr>
            <a:r>
              <a:rPr lang="en-US"/>
              <a:t>def printStrings( args:String* ) = { </a:t>
            </a:r>
            <a:endParaRPr lang="en-US"/>
          </a:p>
          <a:p>
            <a:pPr marL="0" indent="0">
              <a:buNone/>
            </a:pPr>
            <a:r>
              <a:rPr lang="en-US"/>
              <a:t>	var i : Int = 0; </a:t>
            </a:r>
            <a:endParaRPr lang="en-US"/>
          </a:p>
          <a:p>
            <a:pPr marL="0" indent="0">
              <a:buNone/>
            </a:pPr>
            <a:r>
              <a:rPr lang="en-US"/>
              <a:t>	for( arg &lt;- args )</a:t>
            </a:r>
            <a:endParaRPr lang="en-US"/>
          </a:p>
          <a:p>
            <a:pPr marL="0" indent="0">
              <a:buNone/>
            </a:pPr>
            <a:r>
              <a:rPr lang="en-US"/>
              <a:t>	{ </a:t>
            </a:r>
            <a:endParaRPr lang="en-US"/>
          </a:p>
          <a:p>
            <a:pPr marL="0" indent="0">
              <a:buNone/>
            </a:pPr>
            <a:r>
              <a:rPr lang="en-US"/>
              <a:t>		println("Arg value[" + i + "] = " + arg );</a:t>
            </a:r>
            <a:endParaRPr lang="en-US"/>
          </a:p>
          <a:p>
            <a:pPr marL="0" indent="0">
              <a:buNone/>
            </a:pPr>
            <a:r>
              <a:rPr lang="en-US"/>
              <a:t>		 i = i + 1;</a:t>
            </a:r>
            <a:endParaRPr lang="en-US"/>
          </a:p>
          <a:p>
            <a:pPr marL="0" indent="0">
              <a:buNone/>
            </a:pPr>
            <a:r>
              <a:rPr lang="en-US"/>
              <a:t>	 } </a:t>
            </a:r>
            <a:endParaRPr lang="en-US"/>
          </a:p>
          <a:p>
            <a:pPr marL="0" indent="0">
              <a:buNone/>
            </a:pPr>
            <a:r>
              <a:rPr lang="en-US"/>
              <a:t>}</a:t>
            </a:r>
            <a:endParaRPr lang="en-US"/>
          </a:p>
          <a:p>
            <a:pPr marL="0" indent="0">
              <a:buNone/>
            </a:pPr>
            <a:r>
              <a:rPr lang="en-US"/>
              <a:t>//Here, the type of args inside the printStrings function, which is declared as type "String*" is actually Array[String].</a:t>
            </a:r>
            <a:endParaRPr lang="en-US"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1696720" y="1473994"/>
          <a:ext cx="8798560" cy="3594100"/>
        </p:xfrm>
        <a:graphic>
          <a:graphicData uri="http://schemas.openxmlformats.org/presentationml/2006/ole">
            <mc:AlternateContent xmlns:mc="http://schemas.openxmlformats.org/markup-compatibility/2006">
              <mc:Choice xmlns:v="urn:schemas-microsoft-com:vml" Requires="v">
                <p:oleObj spid="_x0000_s3073" name="" r:id="rId1" imgW="8791575" imgH="3590925" progId="PBrush">
                  <p:embed/>
                </p:oleObj>
              </mc:Choice>
              <mc:Fallback>
                <p:oleObj name="" r:id="rId1" imgW="8791575" imgH="3590925" progId="PBrush">
                  <p:embed/>
                  <p:pic>
                    <p:nvPicPr>
                      <p:cNvPr id="0" name="Picture 3072" descr="image3"/>
                      <p:cNvPicPr/>
                      <p:nvPr/>
                    </p:nvPicPr>
                    <p:blipFill>
                      <a:blip r:embed="rId2"/>
                      <a:stretch>
                        <a:fillRect/>
                      </a:stretch>
                    </p:blipFill>
                    <p:spPr>
                      <a:xfrm>
                        <a:off x="1696720" y="1473994"/>
                        <a:ext cx="8798560" cy="3594100"/>
                      </a:xfrm>
                      <a:prstGeom prst="rect">
                        <a:avLst/>
                      </a:prstGeom>
                      <a:noFill/>
                      <a:ln w="9525">
                        <a:noFill/>
                      </a:ln>
                    </p:spPr>
                  </p:pic>
                </p:oleObj>
              </mc:Fallback>
            </mc:AlternateContent>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a:sym typeface="+mn-ea"/>
              </a:rPr>
              <a:t> </a:t>
            </a:r>
            <a:r>
              <a:rPr lang="en-US" b="1">
                <a:sym typeface="+mn-ea"/>
              </a:rPr>
              <a:t>printStrings("Hello", "World", "Bye");</a:t>
            </a:r>
            <a:endParaRPr lang="en-US" b="1">
              <a:sym typeface="+mn-ea"/>
            </a:endParaRPr>
          </a:p>
          <a:p>
            <a:pPr marL="0" indent="0">
              <a:buNone/>
            </a:pPr>
            <a:endParaRPr lang="en-US"/>
          </a:p>
          <a:p>
            <a:pPr marL="0" indent="0">
              <a:buNone/>
            </a:pPr>
            <a:r>
              <a:rPr lang="en-US"/>
              <a:t>OUTPUT</a:t>
            </a:r>
            <a:endParaRPr lang="en-US"/>
          </a:p>
          <a:p>
            <a:pPr marL="0" indent="0">
              <a:buNone/>
            </a:pPr>
            <a:r>
              <a:rPr lang="en-US"/>
              <a:t>Arg value[0] = Hello</a:t>
            </a:r>
            <a:endParaRPr lang="en-US"/>
          </a:p>
          <a:p>
            <a:pPr marL="0" indent="0">
              <a:buNone/>
            </a:pPr>
            <a:r>
              <a:rPr lang="en-US"/>
              <a:t>Arg value[1] = World</a:t>
            </a:r>
            <a:endParaRPr lang="en-US"/>
          </a:p>
          <a:p>
            <a:pPr marL="0" indent="0">
              <a:buNone/>
            </a:pPr>
            <a:r>
              <a:rPr lang="en-US"/>
              <a:t>Arg value[2] = Bye</a:t>
            </a:r>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Default Parameter Values</a:t>
            </a:r>
            <a:endParaRPr lang="en-US"/>
          </a:p>
        </p:txBody>
      </p:sp>
      <p:sp>
        <p:nvSpPr>
          <p:cNvPr id="3" name="Content Placeholder 2"/>
          <p:cNvSpPr>
            <a:spLocks noGrp="1"/>
          </p:cNvSpPr>
          <p:nvPr>
            <p:ph idx="1"/>
          </p:nvPr>
        </p:nvSpPr>
        <p:spPr/>
        <p:txBody>
          <a:bodyPr/>
          <a:lstStyle/>
          <a:p>
            <a:pPr marL="0" indent="0">
              <a:buNone/>
            </a:pPr>
            <a:r>
              <a:rPr lang="en-US"/>
              <a:t>def addInt( a:Int=5, b:Int=7 ) : Int = { </a:t>
            </a:r>
            <a:endParaRPr lang="en-US"/>
          </a:p>
          <a:p>
            <a:pPr marL="0" indent="0">
              <a:buNone/>
            </a:pPr>
            <a:r>
              <a:rPr lang="en-US"/>
              <a:t>	var sum:Int = 0 </a:t>
            </a:r>
            <a:endParaRPr lang="en-US"/>
          </a:p>
          <a:p>
            <a:pPr marL="0" indent="0">
              <a:buNone/>
            </a:pPr>
            <a:r>
              <a:rPr lang="en-US"/>
              <a:t>	sum = a + b </a:t>
            </a:r>
            <a:endParaRPr lang="en-US"/>
          </a:p>
          <a:p>
            <a:pPr marL="0" indent="0">
              <a:buNone/>
            </a:pPr>
            <a:r>
              <a:rPr lang="en-US"/>
              <a:t>	return sum </a:t>
            </a:r>
            <a:endParaRPr lang="en-US"/>
          </a:p>
          <a:p>
            <a:pPr marL="0" indent="0">
              <a:buNone/>
            </a:pPr>
            <a:r>
              <a:rPr lang="en-US"/>
              <a:t>}</a:t>
            </a:r>
            <a:endParaRPr lang="en-US"/>
          </a:p>
          <a:p>
            <a:pPr marL="0" indent="0">
              <a:buNone/>
            </a:pPr>
            <a:endParaRPr lang="en-US"/>
          </a:p>
          <a:p>
            <a:pPr marL="0" indent="0">
              <a:buNone/>
            </a:pPr>
            <a:r>
              <a:rPr lang="en-US"/>
              <a:t>addInt()</a:t>
            </a:r>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Anonymous Functions</a:t>
            </a:r>
            <a:endParaRPr lang="en-US"/>
          </a:p>
        </p:txBody>
      </p:sp>
      <p:sp>
        <p:nvSpPr>
          <p:cNvPr id="3" name="Content Placeholder 2"/>
          <p:cNvSpPr>
            <a:spLocks noGrp="1"/>
          </p:cNvSpPr>
          <p:nvPr>
            <p:ph idx="1"/>
          </p:nvPr>
        </p:nvSpPr>
        <p:spPr/>
        <p:txBody>
          <a:bodyPr>
            <a:normAutofit fontScale="97500" lnSpcReduction="10000"/>
          </a:bodyPr>
          <a:lstStyle/>
          <a:p>
            <a:r>
              <a:rPr lang="en-US"/>
              <a:t>Instead of using named function definitions for these small argument functions, we can formulate them in a shorter way as anonymous functions.</a:t>
            </a:r>
            <a:endParaRPr lang="en-US"/>
          </a:p>
          <a:p>
            <a:r>
              <a:rPr lang="en-US"/>
              <a:t> An anonymous function is an expression that evaluates to a function; the function is defined without giving it a name. As an example consider the anonymous square function:</a:t>
            </a:r>
            <a:endParaRPr lang="en-US"/>
          </a:p>
          <a:p>
            <a:pPr marL="0" indent="0">
              <a:buNone/>
            </a:pPr>
            <a:r>
              <a:rPr lang="en-US"/>
              <a:t>                        (x: Int) =&gt; x * x</a:t>
            </a:r>
            <a:endParaRPr lang="en-US"/>
          </a:p>
          <a:p>
            <a:r>
              <a:rPr lang="en-US"/>
              <a:t>The part before the arrow ‘=&gt;’ are the parameters of the function, whereas the part following the ‘=&gt;’ is its body. For instance, here is an anonymous function which multiples its two arguments.</a:t>
            </a:r>
            <a:endParaRPr lang="en-US"/>
          </a:p>
          <a:p>
            <a:pPr marL="0" indent="0">
              <a:buNone/>
            </a:pPr>
            <a:r>
              <a:rPr lang="en-US"/>
              <a:t>                    (x: Int, y: Int) =&gt; x * y</a:t>
            </a:r>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a:t>var mul = (x: Int, y: Int) =&gt; x * y</a:t>
            </a:r>
            <a:endParaRPr lang="en-US"/>
          </a:p>
          <a:p>
            <a:pPr marL="0" indent="0">
              <a:buNone/>
            </a:pPr>
            <a:r>
              <a:rPr lang="en-US"/>
              <a:t>println(mul(10,20))</a:t>
            </a:r>
            <a:endParaRPr lang="en-US"/>
          </a:p>
          <a:p>
            <a:pPr marL="0" indent="0">
              <a:buNone/>
            </a:pPr>
            <a:endParaRPr lang="en-US"/>
          </a:p>
          <a:p>
            <a:pPr marL="0" indent="0">
              <a:buNone/>
            </a:pPr>
            <a:r>
              <a:rPr lang="en-US"/>
              <a:t>It is also possible to define functions with no parameter as follows:</a:t>
            </a:r>
            <a:endParaRPr lang="en-US"/>
          </a:p>
          <a:p>
            <a:pPr marL="0" indent="0">
              <a:buNone/>
            </a:pPr>
            <a:r>
              <a:rPr lang="en-US"/>
              <a:t>var userDir = () =&gt; { System.getProperty("user.dir") }</a:t>
            </a:r>
            <a:endParaRPr lang="en-US"/>
          </a:p>
          <a:p>
            <a:pPr marL="0" indent="0">
              <a:buNone/>
            </a:pPr>
            <a:r>
              <a:rPr lang="en-US"/>
              <a:t>println( userDir )</a:t>
            </a:r>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Higher-Order Functions</a:t>
            </a:r>
            <a:endParaRPr lang="en-US"/>
          </a:p>
        </p:txBody>
      </p:sp>
      <p:sp>
        <p:nvSpPr>
          <p:cNvPr id="3" name="Content Placeholder 2"/>
          <p:cNvSpPr>
            <a:spLocks noGrp="1"/>
          </p:cNvSpPr>
          <p:nvPr>
            <p:ph idx="1"/>
          </p:nvPr>
        </p:nvSpPr>
        <p:spPr/>
        <p:txBody>
          <a:bodyPr/>
          <a:lstStyle/>
          <a:p>
            <a:pPr marL="0" indent="0">
              <a:buNone/>
            </a:pPr>
            <a:r>
              <a:rPr lang="en-US"/>
              <a:t>Higher-order functions in Scala can do following things.</a:t>
            </a:r>
            <a:endParaRPr lang="en-US"/>
          </a:p>
          <a:p>
            <a:pPr marL="0" indent="0">
              <a:buNone/>
            </a:pPr>
            <a:endParaRPr lang="en-US"/>
          </a:p>
          <a:p>
            <a:r>
              <a:rPr lang="en-US"/>
              <a:t>They can take a function as an argument.</a:t>
            </a:r>
            <a:endParaRPr lang="en-US"/>
          </a:p>
          <a:p>
            <a:r>
              <a:rPr lang="en-US"/>
              <a:t>They can return a function as a value.</a:t>
            </a:r>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a:t>def intDecorator(x:Int, f: Int =&gt; String) = f(x)</a:t>
            </a:r>
            <a:endParaRPr lang="en-US" b="1"/>
          </a:p>
          <a:p>
            <a:pPr marL="0" indent="0">
              <a:buNone/>
            </a:pPr>
            <a:endParaRPr lang="en-US"/>
          </a:p>
          <a:p>
            <a:pPr marL="0" indent="0">
              <a:buNone/>
            </a:pPr>
            <a:r>
              <a:rPr lang="en-US"/>
              <a:t>The argument f has a function type (Int =&gt; String).</a:t>
            </a:r>
            <a:endParaRPr lang="en-US"/>
          </a:p>
          <a:p>
            <a:pPr marL="0" indent="0">
              <a:buNone/>
            </a:pPr>
            <a:endParaRPr lang="en-US"/>
          </a:p>
          <a:p>
            <a:pPr marL="0" indent="0">
              <a:buNone/>
            </a:pPr>
            <a:r>
              <a:rPr lang="en-US"/>
              <a:t>So the intDecorator takes a function as a second argument. The type of the function must be Int =&gt; String.</a:t>
            </a:r>
            <a:endParaRPr lang="en-US"/>
          </a:p>
          <a:p>
            <a:pPr marL="0" indent="0">
              <a:buNone/>
            </a:pPr>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a:t>intDecorator(5, (y:Int) =&gt; "[" + y + "]" )</a:t>
            </a:r>
            <a:endParaRPr lang="en-US"/>
          </a:p>
          <a:p>
            <a:pPr marL="0" indent="0">
              <a:buNone/>
            </a:pPr>
            <a:endParaRPr lang="en-US"/>
          </a:p>
          <a:p>
            <a:pPr marL="0" indent="0">
              <a:buNone/>
            </a:pPr>
            <a:r>
              <a:rPr lang="en-US"/>
              <a:t>output</a:t>
            </a:r>
            <a:endParaRPr lang="en-US"/>
          </a:p>
          <a:p>
            <a:pPr marL="0" indent="0">
              <a:buNone/>
            </a:pPr>
            <a:r>
              <a:rPr lang="en-US"/>
              <a:t>[5]</a:t>
            </a:r>
            <a:endParaRPr lang="en-US"/>
          </a:p>
          <a:p>
            <a:pPr marL="0" indent="0">
              <a:buNone/>
            </a:pPr>
            <a:endParaRPr lang="en-US"/>
          </a:p>
          <a:p>
            <a:pPr marL="0" indent="0">
              <a:buNone/>
            </a:pPr>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Maps and Tuples</a:t>
            </a:r>
            <a:endParaRPr lang="en-US" b="1"/>
          </a:p>
        </p:txBody>
      </p:sp>
      <p:sp>
        <p:nvSpPr>
          <p:cNvPr id="3" name="Content Placeholder 2"/>
          <p:cNvSpPr>
            <a:spLocks noGrp="1"/>
          </p:cNvSpPr>
          <p:nvPr>
            <p:ph idx="1"/>
          </p:nvPr>
        </p:nvSpPr>
        <p:spPr/>
        <p:txBody>
          <a:bodyPr/>
          <a:p>
            <a:r>
              <a:rPr lang="en-US"/>
              <a:t>Maps are collections of key/value pairs. </a:t>
            </a:r>
            <a:endParaRPr lang="en-US"/>
          </a:p>
          <a:p>
            <a:r>
              <a:rPr lang="en-US"/>
              <a:t>Scala has a general notation of tuples—aggregates of n objects, not necessarily of the same type. </a:t>
            </a:r>
            <a:endParaRPr lang="en-US"/>
          </a:p>
          <a:p>
            <a:r>
              <a:rPr lang="en-US"/>
              <a:t>A pair is simply a tuple with n = 2. </a:t>
            </a:r>
            <a:endParaRPr lang="en-US"/>
          </a:p>
          <a:p>
            <a:r>
              <a:rPr lang="en-US"/>
              <a:t>Tuples are useful whenever you need to aggregate two or more values together</a:t>
            </a:r>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Features</a:t>
            </a:r>
            <a:endParaRPr lang="en-US"/>
          </a:p>
        </p:txBody>
      </p:sp>
      <p:sp>
        <p:nvSpPr>
          <p:cNvPr id="3" name="Content Placeholder 2"/>
          <p:cNvSpPr>
            <a:spLocks noGrp="1"/>
          </p:cNvSpPr>
          <p:nvPr>
            <p:ph idx="1"/>
          </p:nvPr>
        </p:nvSpPr>
        <p:spPr/>
        <p:txBody>
          <a:bodyPr/>
          <a:p>
            <a:r>
              <a:rPr lang="en-US"/>
              <a:t>Scala has a pleasant syntax for creating, querying, and traversing maps.</a:t>
            </a:r>
            <a:endParaRPr lang="en-US"/>
          </a:p>
          <a:p>
            <a:r>
              <a:rPr lang="en-US"/>
              <a:t>You need to choose between mutable and immutable maps.</a:t>
            </a:r>
            <a:endParaRPr lang="en-US"/>
          </a:p>
          <a:p>
            <a:r>
              <a:rPr lang="en-US"/>
              <a:t>By default, you get a hash map, but you can also get a tree map.</a:t>
            </a:r>
            <a:endParaRPr lang="en-US"/>
          </a:p>
          <a:p>
            <a:r>
              <a:rPr lang="en-US"/>
              <a:t>You can easily convert between Scala and Java maps.</a:t>
            </a:r>
            <a:endParaRPr lang="en-US"/>
          </a:p>
          <a:p>
            <a:r>
              <a:rPr lang="en-US"/>
              <a:t>Tuples are useful for aggregating values.</a:t>
            </a:r>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Constructing a Map</a:t>
            </a:r>
            <a:endParaRPr lang="en-US"/>
          </a:p>
        </p:txBody>
      </p:sp>
      <p:sp>
        <p:nvSpPr>
          <p:cNvPr id="3" name="Content Placeholder 2"/>
          <p:cNvSpPr>
            <a:spLocks noGrp="1"/>
          </p:cNvSpPr>
          <p:nvPr>
            <p:ph idx="1"/>
          </p:nvPr>
        </p:nvSpPr>
        <p:spPr/>
        <p:txBody>
          <a:bodyPr>
            <a:normAutofit/>
          </a:bodyPr>
          <a:p>
            <a:pPr marL="0" indent="0">
              <a:buNone/>
            </a:pPr>
            <a:r>
              <a:rPr lang="en-US"/>
              <a:t>val scores = Map("Alice" -&gt; 10, "Bob" -&gt; 3, "Cindy" -&gt; 8)</a:t>
            </a:r>
            <a:endParaRPr lang="en-US"/>
          </a:p>
          <a:p>
            <a:pPr marL="0" indent="0">
              <a:buNone/>
            </a:pPr>
            <a:endParaRPr lang="en-US"/>
          </a:p>
          <a:p>
            <a:pPr marL="0" indent="0">
              <a:buNone/>
            </a:pPr>
            <a:r>
              <a:rPr lang="en-US"/>
              <a:t>This constructs an immutable Map[String, Int] whose contents can’t be changed.</a:t>
            </a:r>
            <a:endParaRPr lang="en-US"/>
          </a:p>
          <a:p>
            <a:pPr marL="0" indent="0">
              <a:buNone/>
            </a:pPr>
            <a:r>
              <a:rPr lang="en-US"/>
              <a:t>If you want a mutable map, use</a:t>
            </a:r>
            <a:endParaRPr lang="en-US"/>
          </a:p>
          <a:p>
            <a:pPr marL="0" indent="0">
              <a:buNone/>
            </a:pPr>
            <a:r>
              <a:rPr lang="en-US"/>
              <a:t>val scores = scala.collection.mutable.Map("Alice" -&gt; 10, "Bob" -&gt; 3, "Cindy" -&gt; 8)</a:t>
            </a:r>
            <a:endParaRPr lang="en-US"/>
          </a:p>
          <a:p>
            <a:pPr marL="0" indent="0">
              <a:buNone/>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2500" lnSpcReduction="10000"/>
          </a:bodyPr>
          <a:lstStyle/>
          <a:p>
            <a:pPr marL="0" indent="0">
              <a:buNone/>
            </a:pPr>
            <a:r>
              <a:rPr lang="en-US"/>
              <a:t>object Test { </a:t>
            </a:r>
            <a:endParaRPr lang="en-US"/>
          </a:p>
          <a:p>
            <a:pPr marL="0" indent="0">
              <a:buNone/>
            </a:pPr>
            <a:r>
              <a:rPr lang="en-US"/>
              <a:t>def main(args: Array[String]) {</a:t>
            </a:r>
            <a:endParaRPr lang="en-US"/>
          </a:p>
          <a:p>
            <a:pPr marL="0" indent="0">
              <a:buNone/>
            </a:pPr>
            <a:r>
              <a:rPr lang="en-US"/>
              <a:t>var a = 10; </a:t>
            </a:r>
            <a:endParaRPr lang="en-US"/>
          </a:p>
          <a:p>
            <a:pPr marL="0" indent="0">
              <a:buNone/>
            </a:pPr>
            <a:r>
              <a:rPr lang="en-US"/>
              <a:t>var b = 20; </a:t>
            </a:r>
            <a:endParaRPr lang="en-US"/>
          </a:p>
          <a:p>
            <a:pPr marL="0" indent="0">
              <a:buNone/>
            </a:pPr>
            <a:r>
              <a:rPr lang="en-US"/>
              <a:t>var c = 25; </a:t>
            </a:r>
            <a:endParaRPr lang="en-US"/>
          </a:p>
          <a:p>
            <a:pPr marL="0" indent="0">
              <a:buNone/>
            </a:pPr>
            <a:r>
              <a:rPr lang="en-US"/>
              <a:t>var d = 25; </a:t>
            </a:r>
            <a:endParaRPr lang="en-US"/>
          </a:p>
          <a:p>
            <a:pPr marL="0" indent="0">
              <a:buNone/>
            </a:pPr>
            <a:r>
              <a:rPr lang="en-US"/>
              <a:t>println("a + b = " + (a + b) ); </a:t>
            </a:r>
            <a:endParaRPr lang="en-US"/>
          </a:p>
          <a:p>
            <a:pPr marL="0" indent="0">
              <a:buNone/>
            </a:pPr>
            <a:r>
              <a:rPr lang="en-US"/>
              <a:t>println("a - b = " + (a - b) ); </a:t>
            </a:r>
            <a:endParaRPr lang="en-US"/>
          </a:p>
          <a:p>
            <a:pPr marL="0" indent="0">
              <a:buNone/>
            </a:pPr>
            <a:r>
              <a:rPr lang="en-US"/>
              <a:t>println("a * b = " + (a * b) ); </a:t>
            </a:r>
            <a:endParaRPr lang="en-US"/>
          </a:p>
          <a:p>
            <a:pPr marL="0" indent="0">
              <a:buNone/>
            </a:pPr>
            <a:r>
              <a:rPr lang="en-US"/>
              <a:t>println("b / a = " + (b / a) ); </a:t>
            </a:r>
            <a:endParaRPr lang="en-US"/>
          </a:p>
          <a:p>
            <a:pPr marL="0" indent="0">
              <a:buNone/>
            </a:pPr>
            <a:r>
              <a:rPr lang="en-US"/>
              <a:t>println("b % a = " + (b % a) ); </a:t>
            </a:r>
            <a:endParaRPr lang="en-US"/>
          </a:p>
          <a:p>
            <a:pPr marL="0" indent="0">
              <a:buNone/>
            </a:pPr>
            <a:r>
              <a:rPr lang="en-US"/>
              <a:t>println("c % a = " + (c % a) ); </a:t>
            </a:r>
            <a:endParaRPr lang="en-US"/>
          </a:p>
          <a:p>
            <a:pPr marL="0" indent="0">
              <a:buNone/>
            </a:pPr>
            <a:r>
              <a:rPr lang="en-US"/>
              <a:t>} }</a:t>
            </a:r>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sym typeface="+mn-ea"/>
              </a:rPr>
              <a:t>If you want to start out with a blank map, you have to pick a map implementation and supply type parameters:</a:t>
            </a:r>
            <a:endParaRPr lang="en-US"/>
          </a:p>
          <a:p>
            <a:pPr marL="0" indent="0">
              <a:buNone/>
            </a:pPr>
            <a:r>
              <a:rPr lang="en-US">
                <a:sym typeface="+mn-ea"/>
              </a:rPr>
              <a:t>val scores = new scala.collection.mutable.HashMap[String, Int]</a:t>
            </a:r>
            <a:endParaRPr lang="en-US"/>
          </a:p>
          <a:p>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90000"/>
          </a:bodyPr>
          <a:p>
            <a:r>
              <a:rPr lang="en-US"/>
              <a:t>In Scala, a map is a collection of pairs. A pair is simply a grouping of two values,not necessarily of the same type, such as</a:t>
            </a:r>
            <a:endParaRPr lang="en-US"/>
          </a:p>
          <a:p>
            <a:pPr marL="0" indent="0">
              <a:buNone/>
            </a:pPr>
            <a:r>
              <a:rPr lang="en-US"/>
              <a:t> ("Alice", 10).</a:t>
            </a:r>
            <a:endParaRPr lang="en-US"/>
          </a:p>
          <a:p>
            <a:r>
              <a:rPr lang="en-US"/>
              <a:t>The -&gt; operator makes a pair. The value of   </a:t>
            </a:r>
            <a:r>
              <a:rPr lang="en-US" b="1"/>
              <a:t>"Alice" -&gt; 10</a:t>
            </a:r>
            <a:r>
              <a:rPr lang="en-US"/>
              <a:t> is </a:t>
            </a:r>
            <a:r>
              <a:rPr lang="en-US" b="1"/>
              <a:t>("Alice", 10)</a:t>
            </a:r>
            <a:endParaRPr lang="en-US"/>
          </a:p>
          <a:p>
            <a:r>
              <a:rPr lang="en-US"/>
              <a:t>You could have equally well defined the map as</a:t>
            </a:r>
            <a:endParaRPr lang="en-US"/>
          </a:p>
          <a:p>
            <a:pPr marL="0" indent="0">
              <a:buNone/>
            </a:pPr>
            <a:r>
              <a:rPr lang="en-US"/>
              <a:t>val scores = Map(("Alice", 10), ("Bob", 3), ("Cindy", 8))</a:t>
            </a:r>
            <a:endParaRPr lang="en-US"/>
          </a:p>
          <a:p>
            <a:r>
              <a:rPr lang="en-US"/>
              <a:t>The -&gt; operator is just a little easier on the eyes than the parentheses. It also supports the intuition that a map data structure is a kind of function that maps keys to values. The difference is that a function computes values, and a map just looks them up.</a:t>
            </a:r>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Accessing Map Values</a:t>
            </a:r>
            <a:endParaRPr lang="en-US"/>
          </a:p>
        </p:txBody>
      </p:sp>
      <p:sp>
        <p:nvSpPr>
          <p:cNvPr id="3" name="Content Placeholder 2"/>
          <p:cNvSpPr>
            <a:spLocks noGrp="1"/>
          </p:cNvSpPr>
          <p:nvPr>
            <p:ph idx="1"/>
          </p:nvPr>
        </p:nvSpPr>
        <p:spPr/>
        <p:txBody>
          <a:bodyPr/>
          <a:p>
            <a:r>
              <a:rPr lang="en-US"/>
              <a:t>In Scala, the analogy between functions and maps is particularly close because you use the () notation to look up key values.</a:t>
            </a:r>
            <a:endParaRPr lang="en-US"/>
          </a:p>
          <a:p>
            <a:pPr marL="0" indent="0">
              <a:buNone/>
            </a:pPr>
            <a:r>
              <a:rPr lang="en-US"/>
              <a:t>val alicesScore = scores("Alice")</a:t>
            </a:r>
            <a:endParaRPr lang="en-US"/>
          </a:p>
          <a:p>
            <a:pPr marL="0" indent="0">
              <a:buNone/>
            </a:pPr>
            <a:endParaRPr lang="en-US"/>
          </a:p>
          <a:p>
            <a:r>
              <a:rPr lang="en-US"/>
              <a:t>If the map doesn’t contain a value for the requested key, an exception is thrown. To check whether there is a key with the given value, call the contains method:</a:t>
            </a:r>
            <a:endParaRPr lang="en-US"/>
          </a:p>
          <a:p>
            <a:pPr marL="0" indent="0">
              <a:buNone/>
            </a:pPr>
            <a:r>
              <a:rPr lang="en-US"/>
              <a:t>val alicesScore = if (scores.contains("Alice")) scores("Alice") else 0</a:t>
            </a:r>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Updating Map Values</a:t>
            </a:r>
            <a:endParaRPr lang="en-US"/>
          </a:p>
        </p:txBody>
      </p:sp>
      <p:sp>
        <p:nvSpPr>
          <p:cNvPr id="3" name="Content Placeholder 2"/>
          <p:cNvSpPr>
            <a:spLocks noGrp="1"/>
          </p:cNvSpPr>
          <p:nvPr>
            <p:ph idx="1"/>
          </p:nvPr>
        </p:nvSpPr>
        <p:spPr/>
        <p:txBody>
          <a:bodyPr/>
          <a:p>
            <a:r>
              <a:rPr lang="en-US"/>
              <a:t>In a mutable map, you can update a map value, or add a new one, with a () to the left of an = sign:</a:t>
            </a:r>
            <a:endParaRPr lang="en-US"/>
          </a:p>
          <a:p>
            <a:pPr marL="0" indent="0">
              <a:buNone/>
            </a:pPr>
            <a:endParaRPr lang="en-US" b="1"/>
          </a:p>
          <a:p>
            <a:pPr marL="0" indent="0">
              <a:buNone/>
            </a:pPr>
            <a:r>
              <a:rPr lang="en-US" b="1"/>
              <a:t>scores("Bob") = 10</a:t>
            </a:r>
            <a:endParaRPr lang="en-US" b="1"/>
          </a:p>
          <a:p>
            <a:pPr marL="0" indent="0">
              <a:buNone/>
            </a:pPr>
            <a:r>
              <a:rPr lang="en-US"/>
              <a:t>// Updates the existing value for the key "Bob" (assuming scores is mutable)</a:t>
            </a:r>
            <a:endParaRPr lang="en-US"/>
          </a:p>
          <a:p>
            <a:pPr marL="0" indent="0">
              <a:buNone/>
            </a:pPr>
            <a:endParaRPr lang="en-US" b="1"/>
          </a:p>
          <a:p>
            <a:pPr marL="0" indent="0">
              <a:buNone/>
            </a:pPr>
            <a:r>
              <a:rPr lang="en-US" b="1"/>
              <a:t>scores("Fred") = 7</a:t>
            </a:r>
            <a:endParaRPr lang="en-US" b="1"/>
          </a:p>
          <a:p>
            <a:r>
              <a:rPr lang="en-US"/>
              <a:t>// Adds a new key/value pair to scores (assuming it is mutable)</a:t>
            </a:r>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Alternatively, you can use the += operation to add multiple associations:</a:t>
            </a:r>
            <a:endParaRPr lang="en-US"/>
          </a:p>
          <a:p>
            <a:pPr marL="0" indent="0">
              <a:buNone/>
            </a:pPr>
            <a:r>
              <a:rPr lang="en-US" b="1"/>
              <a:t>scores += ("Bob" -&gt; 10, "Fred" -&gt; 7)</a:t>
            </a:r>
            <a:endParaRPr lang="en-US" b="1"/>
          </a:p>
          <a:p>
            <a:pPr marL="0" indent="0">
              <a:buNone/>
            </a:pPr>
            <a:endParaRPr lang="en-US" b="1"/>
          </a:p>
          <a:p>
            <a:r>
              <a:rPr lang="en-US"/>
              <a:t>To remove a key and its associated value, use the -= operator:</a:t>
            </a:r>
            <a:endParaRPr lang="en-US"/>
          </a:p>
          <a:p>
            <a:pPr marL="0" indent="0">
              <a:buNone/>
            </a:pPr>
            <a:r>
              <a:rPr lang="en-US" b="1"/>
              <a:t>scores -= "Alice"</a:t>
            </a:r>
            <a:endParaRPr lang="en-US" b="1"/>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a:bodyPr>
          <a:p>
            <a:r>
              <a:rPr lang="en-US"/>
              <a:t>You can’t update an immutable map, but you can do something that’s just as useful—obtain a new map that has the desired update:</a:t>
            </a:r>
            <a:endParaRPr lang="en-US"/>
          </a:p>
          <a:p>
            <a:pPr marL="0" indent="0">
              <a:buNone/>
            </a:pPr>
            <a:r>
              <a:rPr lang="en-US" b="1"/>
              <a:t>val newScores = scores + ("Bob" -&gt; 10, "Fred" -&gt; 7) // New map with update</a:t>
            </a:r>
            <a:endParaRPr lang="en-US" b="1"/>
          </a:p>
          <a:p>
            <a:r>
              <a:rPr lang="en-US"/>
              <a:t>The newScores map contains the same associations as scores, except that "Bob" has been updated and "Fred" added.</a:t>
            </a:r>
            <a:endParaRPr lang="en-US"/>
          </a:p>
          <a:p>
            <a:r>
              <a:rPr lang="en-US"/>
              <a:t>Instead of saving the result as a new value, you can update a var:</a:t>
            </a:r>
            <a:endParaRPr lang="en-US"/>
          </a:p>
          <a:p>
            <a:pPr marL="0" indent="0">
              <a:buNone/>
            </a:pPr>
            <a:r>
              <a:rPr lang="en-US" b="1"/>
              <a:t>var scores = ...</a:t>
            </a:r>
            <a:endParaRPr lang="en-US" b="1"/>
          </a:p>
          <a:p>
            <a:pPr marL="0" indent="0">
              <a:buNone/>
            </a:pPr>
            <a:r>
              <a:rPr lang="en-US" b="1"/>
              <a:t>scores = scores + ("Bob" -&gt; 10, "Fred" -&gt; 7)</a:t>
            </a:r>
            <a:endParaRPr lang="en-US" b="1"/>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Similarly, to remove a key from an immutable map, use the minus(-) operator to obtain a new map without the key:</a:t>
            </a:r>
            <a:endParaRPr lang="en-US"/>
          </a:p>
          <a:p>
            <a:pPr marL="0" indent="0">
              <a:buNone/>
            </a:pPr>
            <a:r>
              <a:rPr lang="en-US"/>
              <a:t>scores = scores - "Alice"</a:t>
            </a:r>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US">
                <a:sym typeface="+mn-ea"/>
              </a:rPr>
              <a:t>Iterating over Maps</a:t>
            </a:r>
            <a:endParaRPr lang="en-US"/>
          </a:p>
        </p:txBody>
      </p:sp>
      <p:sp>
        <p:nvSpPr>
          <p:cNvPr id="3" name="Content Placeholder 2"/>
          <p:cNvSpPr>
            <a:spLocks noGrp="1"/>
          </p:cNvSpPr>
          <p:nvPr>
            <p:ph idx="1"/>
          </p:nvPr>
        </p:nvSpPr>
        <p:spPr/>
        <p:txBody>
          <a:bodyPr/>
          <a:p>
            <a:r>
              <a:rPr lang="en-US"/>
              <a:t>The following amazingly simple loop iterates over all key/value pairs of a map:</a:t>
            </a:r>
            <a:endParaRPr lang="en-US"/>
          </a:p>
          <a:p>
            <a:pPr marL="0" indent="0">
              <a:buNone/>
            </a:pPr>
            <a:endParaRPr lang="en-US"/>
          </a:p>
          <a:p>
            <a:pPr marL="0" indent="0">
              <a:buNone/>
            </a:pPr>
            <a:r>
              <a:rPr lang="en-US" b="1"/>
              <a:t>for ((k, v) &lt;- map) process k and v</a:t>
            </a:r>
            <a:endParaRPr lang="en-US" b="1"/>
          </a:p>
          <a:p>
            <a:pPr marL="0" indent="0">
              <a:buNone/>
            </a:pPr>
            <a:endParaRPr lang="en-US" b="1"/>
          </a:p>
          <a:p>
            <a:pPr marL="0" indent="0">
              <a:buNone/>
            </a:pPr>
            <a:endParaRPr lang="en-US" b="1"/>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r>
              <a:rPr lang="en-US"/>
              <a:t>To visit the keys or values, use the keySet and values methods</a:t>
            </a:r>
            <a:endParaRPr lang="en-US"/>
          </a:p>
          <a:p>
            <a:pPr marL="0" indent="0">
              <a:buNone/>
            </a:pPr>
            <a:endParaRPr lang="en-US"/>
          </a:p>
          <a:p>
            <a:pPr marL="0" indent="0">
              <a:buNone/>
            </a:pPr>
            <a:r>
              <a:rPr lang="en-US" b="1"/>
              <a:t>scores.keySet </a:t>
            </a:r>
            <a:endParaRPr lang="en-US" b="1"/>
          </a:p>
          <a:p>
            <a:pPr marL="0" indent="0">
              <a:buNone/>
            </a:pPr>
            <a:r>
              <a:rPr lang="en-US"/>
              <a:t>// A set such as Set("Bob", "Cindy", "Fred", "Alice")</a:t>
            </a:r>
            <a:endParaRPr lang="en-US"/>
          </a:p>
          <a:p>
            <a:pPr marL="0" indent="0">
              <a:buNone/>
            </a:pPr>
            <a:endParaRPr lang="en-US"/>
          </a:p>
          <a:p>
            <a:pPr marL="0" indent="0">
              <a:buNone/>
            </a:pPr>
            <a:r>
              <a:rPr lang="en-US" b="1"/>
              <a:t>states.values </a:t>
            </a:r>
            <a:endParaRPr lang="en-US" b="1"/>
          </a:p>
          <a:p>
            <a:pPr marL="0" indent="0">
              <a:buNone/>
            </a:pPr>
            <a:r>
              <a:rPr lang="en-US"/>
              <a:t>or</a:t>
            </a:r>
            <a:endParaRPr lang="en-US" b="1"/>
          </a:p>
          <a:p>
            <a:pPr marL="0" indent="0">
              <a:buNone/>
            </a:pPr>
            <a:r>
              <a:rPr lang="en-US" b="1"/>
              <a:t>for (v &lt;- scores.values) println(v) </a:t>
            </a:r>
            <a:endParaRPr lang="en-US" b="1"/>
          </a:p>
          <a:p>
            <a:pPr marL="0" indent="0">
              <a:buNone/>
            </a:pPr>
            <a:r>
              <a:rPr lang="en-US"/>
              <a:t>// Prints 10 8 7 10</a:t>
            </a:r>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Sorted Map</a:t>
            </a:r>
            <a:endParaRPr lang="en-US"/>
          </a:p>
        </p:txBody>
      </p:sp>
      <p:sp>
        <p:nvSpPr>
          <p:cNvPr id="3" name="Content Placeholder 2"/>
          <p:cNvSpPr>
            <a:spLocks noGrp="1"/>
          </p:cNvSpPr>
          <p:nvPr>
            <p:ph idx="1"/>
          </p:nvPr>
        </p:nvSpPr>
        <p:spPr/>
        <p:txBody>
          <a:bodyPr>
            <a:normAutofit/>
          </a:bodyPr>
          <a:p>
            <a:r>
              <a:rPr lang="en-US"/>
              <a:t>When working with a map, you need to choose an implementation—a hash table or a balanced tree. By default, Scala gives you a hash table. You might want a tree map if you don’t have a good hash function for the keys, or if you need to visit the keys in sorted order. To get an immutable tree map instead of a hash map, use</a:t>
            </a:r>
            <a:endParaRPr lang="en-US"/>
          </a:p>
          <a:p>
            <a:pPr marL="0" indent="0">
              <a:buNone/>
            </a:pPr>
            <a:r>
              <a:rPr lang="en-US" b="1"/>
              <a:t>val scores = scala.collection.immutable.SortedMap("Alice" -&gt; 10,</a:t>
            </a:r>
            <a:endParaRPr lang="en-US" b="1"/>
          </a:p>
          <a:p>
            <a:pPr marL="0" indent="0">
              <a:buNone/>
            </a:pPr>
            <a:r>
              <a:rPr lang="en-US" b="1"/>
              <a:t>"Fred" -&gt; 7, "Bob" -&gt; 3, "Cindy" -&gt; 8)</a:t>
            </a:r>
            <a:endParaRPr lang="en-US" b="1"/>
          </a:p>
          <a:p>
            <a:r>
              <a:rPr lang="en-US"/>
              <a:t>Unfortunately, there is (as of Scala 2.9) no mutable tree map. Your best bet is to adapt a Java TreeMap..</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p:nvPr>
            <p:ph/>
          </p:nvPr>
        </p:nvGraphicFramePr>
        <p:xfrm>
          <a:off x="2509520" y="545465"/>
          <a:ext cx="7942580" cy="4968240"/>
        </p:xfrm>
        <a:graphic>
          <a:graphicData uri="http://schemas.openxmlformats.org/presentationml/2006/ole">
            <mc:AlternateContent xmlns:mc="http://schemas.openxmlformats.org/markup-compatibility/2006">
              <mc:Choice xmlns:v="urn:schemas-microsoft-com:vml" Requires="v">
                <p:oleObj spid="_x0000_s4097" name="" r:id="rId1" imgW="7172325" imgH="4486275" progId="PBrush">
                  <p:embed/>
                </p:oleObj>
              </mc:Choice>
              <mc:Fallback>
                <p:oleObj name="" r:id="rId1" imgW="7172325" imgH="4486275" progId="PBrush">
                  <p:embed/>
                  <p:pic>
                    <p:nvPicPr>
                      <p:cNvPr id="0" name="Picture 4096" descr="image4"/>
                      <p:cNvPicPr/>
                      <p:nvPr/>
                    </p:nvPicPr>
                    <p:blipFill>
                      <a:blip r:embed="rId2"/>
                      <a:stretch>
                        <a:fillRect/>
                      </a:stretch>
                    </p:blipFill>
                    <p:spPr>
                      <a:xfrm>
                        <a:off x="2509520" y="545465"/>
                        <a:ext cx="7942580" cy="4968240"/>
                      </a:xfrm>
                      <a:prstGeom prst="rect">
                        <a:avLst/>
                      </a:prstGeom>
                      <a:noFill/>
                      <a:ln w="9525">
                        <a:noFill/>
                      </a:ln>
                    </p:spPr>
                  </p:pic>
                </p:oleObj>
              </mc:Fallback>
            </mc:AlternateContent>
          </a:graphicData>
        </a:graphic>
      </p:graphicFrame>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LinkedHashMap</a:t>
            </a:r>
            <a:endParaRPr lang="en-US"/>
          </a:p>
        </p:txBody>
      </p:sp>
      <p:sp>
        <p:nvSpPr>
          <p:cNvPr id="3" name="Content Placeholder 2"/>
          <p:cNvSpPr>
            <a:spLocks noGrp="1"/>
          </p:cNvSpPr>
          <p:nvPr>
            <p:ph idx="1"/>
          </p:nvPr>
        </p:nvSpPr>
        <p:spPr/>
        <p:txBody>
          <a:bodyPr/>
          <a:p>
            <a:r>
              <a:rPr lang="en-US"/>
              <a:t>If you want to visit the keys in insertion order, use a LinkedHashMap. For example,</a:t>
            </a:r>
            <a:endParaRPr lang="en-US"/>
          </a:p>
          <a:p>
            <a:pPr marL="0" indent="0">
              <a:buNone/>
            </a:pPr>
            <a:endParaRPr lang="en-US"/>
          </a:p>
          <a:p>
            <a:pPr marL="0" indent="0">
              <a:buNone/>
            </a:pPr>
            <a:r>
              <a:rPr lang="en-US" b="1"/>
              <a:t>val months = scala.collection.mutable.LinkedHashMap("January" -&gt; 1,</a:t>
            </a:r>
            <a:endParaRPr lang="en-US" b="1"/>
          </a:p>
          <a:p>
            <a:pPr marL="0" indent="0">
              <a:buNone/>
            </a:pPr>
            <a:r>
              <a:rPr lang="en-US" b="1"/>
              <a:t>"February" -&gt; 2, "March" -&gt; 3, "April" -&gt; 4, "May" -&gt; 5, ...)</a:t>
            </a:r>
            <a:endParaRPr lang="en-US" b="1"/>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Interoperating with Java</a:t>
            </a:r>
            <a:endParaRPr lang="en-US"/>
          </a:p>
        </p:txBody>
      </p:sp>
      <p:sp>
        <p:nvSpPr>
          <p:cNvPr id="3" name="Content Placeholder 2"/>
          <p:cNvSpPr>
            <a:spLocks noGrp="1"/>
          </p:cNvSpPr>
          <p:nvPr>
            <p:ph idx="1"/>
          </p:nvPr>
        </p:nvSpPr>
        <p:spPr/>
        <p:txBody>
          <a:bodyPr>
            <a:normAutofit/>
          </a:bodyPr>
          <a:p>
            <a:r>
              <a:rPr lang="en-US"/>
              <a:t>If you get a Java map from calling a Java method, you may want to convert it to a Scala map so that you can use the pleasant Scala map API. This is also useful if you want to work with a mutable tree map, which Scala doesn’t provide. Simply add an import statement:</a:t>
            </a:r>
            <a:endParaRPr lang="en-US"/>
          </a:p>
          <a:p>
            <a:pPr marL="0" indent="0">
              <a:buNone/>
            </a:pPr>
            <a:r>
              <a:rPr lang="en-US" b="1"/>
              <a:t>import scala.collection.JavaConversions.mapAsScalaMap</a:t>
            </a:r>
            <a:endParaRPr lang="en-US" b="1"/>
          </a:p>
          <a:p>
            <a:r>
              <a:rPr lang="en-US"/>
              <a:t>Then trigger the conversion by specifying the Scala map type:</a:t>
            </a:r>
            <a:endParaRPr lang="en-US"/>
          </a:p>
          <a:p>
            <a:pPr marL="0" indent="0">
              <a:buNone/>
            </a:pPr>
            <a:r>
              <a:rPr lang="en-US" b="1"/>
              <a:t>val scores: scala.collection.mutable.Map[String, Int] = new java.util.TreeMap[String, Int]</a:t>
            </a:r>
            <a:endParaRPr lang="en-US" b="1"/>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Code</a:t>
            </a:r>
            <a:endParaRPr lang="en-US"/>
          </a:p>
        </p:txBody>
      </p:sp>
      <p:sp>
        <p:nvSpPr>
          <p:cNvPr id="3" name="Content Placeholder 2"/>
          <p:cNvSpPr>
            <a:spLocks noGrp="1"/>
          </p:cNvSpPr>
          <p:nvPr>
            <p:ph idx="1"/>
          </p:nvPr>
        </p:nvSpPr>
        <p:spPr/>
        <p:txBody>
          <a:bodyPr>
            <a:normAutofit/>
          </a:bodyPr>
          <a:p>
            <a:pPr marL="0" indent="0">
              <a:buNone/>
            </a:pPr>
            <a:r>
              <a:rPr lang="en-US"/>
              <a:t>val scores = scala.collection.mutable.Map("Alice" -&gt; 10, "Bob" -&gt; 3, "Cindy" -&gt; 8)</a:t>
            </a:r>
            <a:endParaRPr lang="en-US"/>
          </a:p>
          <a:p>
            <a:pPr marL="0" indent="0">
              <a:buNone/>
            </a:pPr>
            <a:r>
              <a:rPr lang="en-US">
                <a:sym typeface="+mn-ea"/>
              </a:rPr>
              <a:t>println(scores)</a:t>
            </a:r>
            <a:endParaRPr lang="en-US"/>
          </a:p>
          <a:p>
            <a:pPr marL="0" indent="0">
              <a:buNone/>
            </a:pPr>
            <a:r>
              <a:rPr lang="en-US"/>
              <a:t>scores("Bob") = 10</a:t>
            </a:r>
            <a:endParaRPr lang="en-US"/>
          </a:p>
          <a:p>
            <a:pPr marL="0" indent="0">
              <a:buNone/>
            </a:pPr>
            <a:r>
              <a:rPr lang="en-US"/>
              <a:t>println(scores) </a:t>
            </a:r>
            <a:endParaRPr lang="en-US"/>
          </a:p>
          <a:p>
            <a:pPr marL="0" indent="0">
              <a:buNone/>
            </a:pPr>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sym typeface="+mn-ea"/>
              </a:rPr>
              <a:t>val newScores = scores + ("Bob" -&gt; 100, "Fred" -&gt; 7)</a:t>
            </a:r>
            <a:endParaRPr lang="en-US"/>
          </a:p>
          <a:p>
            <a:pPr marL="0" indent="0">
              <a:buNone/>
            </a:pPr>
            <a:r>
              <a:rPr lang="en-US">
                <a:sym typeface="+mn-ea"/>
              </a:rPr>
              <a:t>for (v &lt;- newScores.values) println(v)</a:t>
            </a:r>
            <a:endParaRPr lang="en-US"/>
          </a:p>
          <a:p>
            <a:pPr marL="0" indent="0">
              <a:buNone/>
            </a:pPr>
            <a:r>
              <a:rPr lang="en-US">
                <a:sym typeface="+mn-ea"/>
              </a:rPr>
              <a:t>//val ns1 = scores + newScores </a:t>
            </a:r>
            <a:endParaRPr lang="en-US"/>
          </a:p>
          <a:p>
            <a:pPr marL="0" indent="0">
              <a:buNone/>
            </a:pPr>
            <a:r>
              <a:rPr lang="en-US">
                <a:sym typeface="+mn-ea"/>
              </a:rPr>
              <a:t>//ns1.keySet</a:t>
            </a:r>
            <a:endParaRPr lang="en-US"/>
          </a:p>
          <a:p>
            <a:pPr marL="0" indent="0">
              <a:buNone/>
            </a:pPr>
            <a:r>
              <a:rPr lang="en-US">
                <a:sym typeface="+mn-ea"/>
              </a:rPr>
              <a:t>println(newScores)</a:t>
            </a:r>
            <a:endParaRPr lang="en-US"/>
          </a:p>
          <a:p>
            <a:pPr marL="0" indent="0">
              <a:buNone/>
            </a:pPr>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Tuples</a:t>
            </a:r>
            <a:endParaRPr lang="en-US"/>
          </a:p>
        </p:txBody>
      </p:sp>
      <p:sp>
        <p:nvSpPr>
          <p:cNvPr id="3" name="Content Placeholder 2"/>
          <p:cNvSpPr>
            <a:spLocks noGrp="1"/>
          </p:cNvSpPr>
          <p:nvPr>
            <p:ph idx="1"/>
          </p:nvPr>
        </p:nvSpPr>
        <p:spPr/>
        <p:txBody>
          <a:bodyPr>
            <a:normAutofit/>
          </a:bodyPr>
          <a:p>
            <a:r>
              <a:rPr lang="en-US"/>
              <a:t>Maps are collections of key/value pairs. Pairs are the simplest case of tuples—aggregates of values of different types. A tuple value is formed by enclosing individual values in parentheses. For example,</a:t>
            </a:r>
            <a:endParaRPr lang="en-US"/>
          </a:p>
          <a:p>
            <a:pPr marL="0" indent="0">
              <a:buNone/>
            </a:pPr>
            <a:r>
              <a:rPr lang="en-US"/>
              <a:t>(1, 3.14, "Fred")        is a tuple of type</a:t>
            </a:r>
            <a:endParaRPr lang="en-US"/>
          </a:p>
          <a:p>
            <a:pPr marL="0" indent="0">
              <a:buNone/>
            </a:pPr>
            <a:endParaRPr lang="en-US"/>
          </a:p>
          <a:p>
            <a:pPr marL="0" indent="0">
              <a:buNone/>
            </a:pPr>
            <a:r>
              <a:rPr lang="en-US"/>
              <a:t>Tuple3[Int, Double, java.lang.String]   which is also written as</a:t>
            </a:r>
            <a:endParaRPr lang="en-US"/>
          </a:p>
          <a:p>
            <a:pPr marL="0" indent="0">
              <a:buNone/>
            </a:pPr>
            <a:endParaRPr lang="en-US"/>
          </a:p>
          <a:p>
            <a:pPr marL="0" indent="0">
              <a:buNone/>
            </a:pPr>
            <a:r>
              <a:rPr lang="en-US"/>
              <a:t>(Int, Double, java.lang.String)   </a:t>
            </a:r>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If you have a tuple, say,</a:t>
            </a:r>
            <a:endParaRPr lang="en-US"/>
          </a:p>
          <a:p>
            <a:pPr marL="0" indent="0">
              <a:buNone/>
            </a:pPr>
            <a:endParaRPr lang="en-US" b="1"/>
          </a:p>
          <a:p>
            <a:pPr marL="0" indent="0">
              <a:buNone/>
            </a:pPr>
            <a:r>
              <a:rPr lang="en-US" b="1"/>
              <a:t>val t = (1, 3.14, "Fred")</a:t>
            </a:r>
            <a:endParaRPr lang="en-US" b="1"/>
          </a:p>
          <a:p>
            <a:pPr marL="0" indent="0">
              <a:buNone/>
            </a:pPr>
            <a:endParaRPr lang="en-US" b="1"/>
          </a:p>
          <a:p>
            <a:r>
              <a:rPr lang="en-US"/>
              <a:t>then you can access its components with the methods _1, _2, _3, for example:</a:t>
            </a:r>
            <a:endParaRPr lang="en-US"/>
          </a:p>
          <a:p>
            <a:pPr marL="0" indent="0">
              <a:buNone/>
            </a:pPr>
            <a:r>
              <a:rPr lang="en-US" b="1"/>
              <a:t>val second = t._2 // Sets second to 3.14</a:t>
            </a:r>
            <a:endParaRPr lang="en-US" b="1"/>
          </a:p>
          <a:p>
            <a:r>
              <a:rPr lang="en-US"/>
              <a:t>Unlike array or string positions, the component positions of a tuple start with 1, not 0.</a:t>
            </a:r>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You can write </a:t>
            </a:r>
            <a:endParaRPr lang="en-US"/>
          </a:p>
          <a:p>
            <a:pPr marL="0" indent="0">
              <a:buNone/>
            </a:pPr>
            <a:endParaRPr lang="en-US"/>
          </a:p>
          <a:p>
            <a:pPr marL="0" indent="0">
              <a:buNone/>
            </a:pPr>
            <a:r>
              <a:rPr lang="en-US" b="1"/>
              <a:t>t._2 as t _2 </a:t>
            </a:r>
            <a:endParaRPr lang="en-US" b="1"/>
          </a:p>
          <a:p>
            <a:pPr marL="0" indent="0">
              <a:buNone/>
            </a:pPr>
            <a:endParaRPr lang="en-US"/>
          </a:p>
          <a:p>
            <a:pPr marL="0" indent="0">
              <a:buNone/>
            </a:pPr>
            <a:r>
              <a:rPr lang="en-US"/>
              <a:t>(with a space instead of a period), </a:t>
            </a:r>
            <a:endParaRPr lang="en-US"/>
          </a:p>
          <a:p>
            <a:pPr marL="0" indent="0">
              <a:buNone/>
            </a:pPr>
            <a:r>
              <a:rPr lang="en-US"/>
              <a:t>but not t_2.</a:t>
            </a:r>
            <a:endParaRPr lang="en-US"/>
          </a:p>
          <a:p>
            <a:pPr marL="0" indent="0">
              <a:buNone/>
            </a:pPr>
            <a:endParaRPr lang="en-US"/>
          </a:p>
          <a:p>
            <a:pPr marL="0" indent="0">
              <a:buNone/>
            </a:pPr>
            <a:r>
              <a:rPr lang="en-US"/>
              <a:t>Tuples are useful for functions that return more than one value.</a:t>
            </a:r>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ym typeface="+mn-ea"/>
              </a:rPr>
              <a:t>Zipping</a:t>
            </a:r>
            <a:endParaRPr lang="en-US"/>
          </a:p>
        </p:txBody>
      </p:sp>
      <p:sp>
        <p:nvSpPr>
          <p:cNvPr id="3" name="Content Placeholder 2"/>
          <p:cNvSpPr>
            <a:spLocks noGrp="1"/>
          </p:cNvSpPr>
          <p:nvPr>
            <p:ph idx="1"/>
          </p:nvPr>
        </p:nvSpPr>
        <p:spPr/>
        <p:txBody>
          <a:bodyPr>
            <a:normAutofit fontScale="80000"/>
          </a:bodyPr>
          <a:p>
            <a:r>
              <a:rPr lang="en-US"/>
              <a:t>One reason for using tuples is to bundle together values so that they can be processed together. This is commonly done with the zip method. For example, the code</a:t>
            </a:r>
            <a:endParaRPr lang="en-US"/>
          </a:p>
          <a:p>
            <a:pPr marL="0" indent="0">
              <a:buNone/>
            </a:pPr>
            <a:r>
              <a:rPr lang="en-US" b="1"/>
              <a:t>val symbols = Array("&lt;", "-", "&gt;")</a:t>
            </a:r>
            <a:endParaRPr lang="en-US" b="1"/>
          </a:p>
          <a:p>
            <a:pPr marL="0" indent="0">
              <a:buNone/>
            </a:pPr>
            <a:r>
              <a:rPr lang="en-US" b="1"/>
              <a:t>val counts = Array(2, 10, 2)</a:t>
            </a:r>
            <a:endParaRPr lang="en-US" b="1"/>
          </a:p>
          <a:p>
            <a:pPr marL="0" indent="0">
              <a:buNone/>
            </a:pPr>
            <a:r>
              <a:rPr lang="en-US" b="1"/>
              <a:t>val pairs = symbols.zip(counts)</a:t>
            </a:r>
            <a:endParaRPr lang="en-US" b="1"/>
          </a:p>
          <a:p>
            <a:r>
              <a:rPr lang="en-US"/>
              <a:t>yields an array of pairs</a:t>
            </a:r>
            <a:endParaRPr lang="en-US"/>
          </a:p>
          <a:p>
            <a:pPr marL="0" indent="0">
              <a:buNone/>
            </a:pPr>
            <a:r>
              <a:rPr lang="en-US" b="1"/>
              <a:t>Array(("&lt;", 2), ("-", 10), ("&gt;", 2))</a:t>
            </a:r>
            <a:endParaRPr lang="en-US" b="1"/>
          </a:p>
          <a:p>
            <a:r>
              <a:rPr lang="en-US"/>
              <a:t>The pairs can then be processed together:</a:t>
            </a:r>
            <a:endParaRPr lang="en-US"/>
          </a:p>
          <a:p>
            <a:pPr marL="0" indent="0">
              <a:buNone/>
            </a:pPr>
            <a:r>
              <a:rPr lang="en-US" b="1"/>
              <a:t>for ((s, n) &lt;- pairs)  print(s * n) </a:t>
            </a:r>
            <a:endParaRPr lang="en-US" b="1"/>
          </a:p>
          <a:p>
            <a:pPr marL="0" indent="0">
              <a:buNone/>
            </a:pPr>
            <a:r>
              <a:rPr lang="en-US"/>
              <a:t>// Prints &lt;&lt;----------&gt;&gt;</a:t>
            </a:r>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and Objects</a:t>
            </a:r>
            <a:endParaRPr lang="en-US" dirty="0"/>
          </a:p>
        </p:txBody>
      </p:sp>
      <p:sp>
        <p:nvSpPr>
          <p:cNvPr id="3" name="Content Placeholder 2"/>
          <p:cNvSpPr>
            <a:spLocks noGrp="1"/>
          </p:cNvSpPr>
          <p:nvPr>
            <p:ph idx="1"/>
          </p:nvPr>
        </p:nvSpPr>
        <p:spPr/>
        <p:txBody>
          <a:bodyPr/>
          <a:lstStyle/>
          <a:p>
            <a:pPr>
              <a:buNone/>
            </a:pPr>
            <a:r>
              <a:rPr lang="en-US" dirty="0" smtClean="0"/>
              <a:t>  class Counter { </a:t>
            </a:r>
            <a:endParaRPr lang="en-US" dirty="0" smtClean="0"/>
          </a:p>
          <a:p>
            <a:pPr>
              <a:buNone/>
            </a:pPr>
            <a:r>
              <a:rPr lang="en-US" dirty="0" smtClean="0"/>
              <a:t>  private </a:t>
            </a:r>
            <a:r>
              <a:rPr lang="en-US" dirty="0" err="1" smtClean="0"/>
              <a:t>var</a:t>
            </a:r>
            <a:r>
              <a:rPr lang="en-US" dirty="0" smtClean="0"/>
              <a:t> value = 0 // You must initialize the field </a:t>
            </a:r>
            <a:endParaRPr lang="en-US" dirty="0" smtClean="0"/>
          </a:p>
          <a:p>
            <a:pPr>
              <a:buNone/>
            </a:pPr>
            <a:r>
              <a:rPr lang="en-US" dirty="0" smtClean="0"/>
              <a:t>  def increment() { 	value += 1} // Methods are public by default </a:t>
            </a:r>
            <a:endParaRPr lang="en-US" dirty="0" smtClean="0"/>
          </a:p>
          <a:p>
            <a:pPr>
              <a:buNone/>
            </a:pPr>
            <a:r>
              <a:rPr lang="en-US" dirty="0" smtClean="0"/>
              <a:t>  def current() = value </a:t>
            </a:r>
            <a:endParaRPr lang="en-US" dirty="0" smtClean="0"/>
          </a:p>
          <a:p>
            <a:pPr>
              <a:buNone/>
            </a:pPr>
            <a:r>
              <a:rPr lang="en-US" dirty="0" smtClean="0"/>
              <a:t>} </a:t>
            </a:r>
            <a:endParaRPr lang="en-US" dirty="0" smtClean="0"/>
          </a:p>
          <a:p>
            <a:pPr>
              <a:buNone/>
            </a:pPr>
            <a:endParaRPr lang="en-US" dirty="0" smtClean="0"/>
          </a:p>
          <a:p>
            <a:pPr>
              <a:buNone/>
            </a:pPr>
            <a:r>
              <a:rPr lang="en-US" dirty="0" smtClean="0"/>
              <a:t>In </a:t>
            </a:r>
            <a:r>
              <a:rPr lang="en-US" dirty="0" err="1" smtClean="0"/>
              <a:t>Scala</a:t>
            </a:r>
            <a:r>
              <a:rPr lang="en-US" dirty="0" smtClean="0"/>
              <a:t>, a class is not declared as public. A </a:t>
            </a:r>
            <a:r>
              <a:rPr lang="en-US" dirty="0" err="1" smtClean="0"/>
              <a:t>Scala</a:t>
            </a:r>
            <a:r>
              <a:rPr lang="en-US" dirty="0" smtClean="0"/>
              <a:t> source file can contain multiple classes, and all of them have public visibility.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33847</Words>
  <Application>WPS Presentation</Application>
  <PresentationFormat>Custom</PresentationFormat>
  <Paragraphs>1230</Paragraphs>
  <Slides>145</Slides>
  <Notes>1</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8</vt:i4>
      </vt:variant>
      <vt:variant>
        <vt:lpstr>幻灯片标题</vt:lpstr>
      </vt:variant>
      <vt:variant>
        <vt:i4>145</vt:i4>
      </vt:variant>
    </vt:vector>
  </HeadingPairs>
  <TitlesOfParts>
    <vt:vector size="161" baseType="lpstr">
      <vt:lpstr>Arial</vt:lpstr>
      <vt:lpstr>SimSun</vt:lpstr>
      <vt:lpstr>Wingdings</vt:lpstr>
      <vt:lpstr>Calibri Light</vt:lpstr>
      <vt:lpstr>Calibri</vt:lpstr>
      <vt:lpstr>Microsoft YaHei</vt:lpstr>
      <vt:lpstr>Arial Unicode MS</vt:lpstr>
      <vt:lpstr>Office Theme</vt:lpstr>
      <vt:lpstr>PBrush</vt:lpstr>
      <vt:lpstr>PBrush</vt:lpstr>
      <vt:lpstr>PBrush</vt:lpstr>
      <vt:lpstr>PBrush</vt:lpstr>
      <vt:lpstr>PBrush</vt:lpstr>
      <vt:lpstr>PBrush</vt:lpstr>
      <vt:lpstr>PBrush</vt:lpstr>
      <vt:lpstr>PBrush</vt:lpstr>
      <vt:lpstr>Scala </vt:lpstr>
      <vt:lpstr>PowerPoint 演示文稿</vt:lpstr>
      <vt:lpstr>PowerPoint 演示文稿</vt:lpstr>
      <vt:lpstr>PowerPoint 演示文稿</vt:lpstr>
      <vt:lpstr>Variable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Function</vt:lpstr>
      <vt:lpstr>PowerPoint 演示文稿</vt:lpstr>
      <vt:lpstr>Function Defination</vt:lpstr>
      <vt:lpstr>PowerPoint 演示文稿</vt:lpstr>
      <vt:lpstr>PowerPoint 演示文稿</vt:lpstr>
      <vt:lpstr>PowerPoint 演示文稿</vt:lpstr>
      <vt:lpstr>Functions with named argument</vt:lpstr>
      <vt:lpstr>output</vt:lpstr>
      <vt:lpstr>Function with Variable Arguments</vt:lpstr>
      <vt:lpstr>PowerPoint 演示文稿</vt:lpstr>
      <vt:lpstr>Default Parameter Values</vt:lpstr>
      <vt:lpstr>Anonymous Functions</vt:lpstr>
      <vt:lpstr>PowerPoint 演示文稿</vt:lpstr>
      <vt:lpstr>Higher-Order Functions</vt:lpstr>
      <vt:lpstr>PowerPoint 演示文稿</vt:lpstr>
      <vt:lpstr>PowerPoint 演示文稿</vt:lpstr>
      <vt:lpstr>Maps and Tuples</vt:lpstr>
      <vt:lpstr>Features</vt:lpstr>
      <vt:lpstr>Constructing a Map</vt:lpstr>
      <vt:lpstr>PowerPoint 演示文稿</vt:lpstr>
      <vt:lpstr>PowerPoint 演示文稿</vt:lpstr>
      <vt:lpstr>Accessing Map Values</vt:lpstr>
      <vt:lpstr>Updating Map Values</vt:lpstr>
      <vt:lpstr>PowerPoint 演示文稿</vt:lpstr>
      <vt:lpstr>PowerPoint 演示文稿</vt:lpstr>
      <vt:lpstr>PowerPoint 演示文稿</vt:lpstr>
      <vt:lpstr>Iterating over Maps</vt:lpstr>
      <vt:lpstr>PowerPoint 演示文稿</vt:lpstr>
      <vt:lpstr>Sorted Map</vt:lpstr>
      <vt:lpstr>LinkedHashMap</vt:lpstr>
      <vt:lpstr>Interoperating with Java</vt:lpstr>
      <vt:lpstr>Code</vt:lpstr>
      <vt:lpstr>PowerPoint 演示文稿</vt:lpstr>
      <vt:lpstr>Tuples</vt:lpstr>
      <vt:lpstr>PowerPoint 演示文稿</vt:lpstr>
      <vt:lpstr>PowerPoint 演示文稿</vt:lpstr>
      <vt:lpstr>Zipping</vt:lpstr>
      <vt:lpstr>PowerPoint 演示文稿</vt:lpstr>
      <vt:lpstr>Classes and Objects</vt:lpstr>
      <vt:lpstr>PowerPoint 演示文稿</vt:lpstr>
      <vt:lpstr>PowerPoint 演示文稿</vt:lpstr>
      <vt:lpstr>Which form should you use?</vt:lpstr>
      <vt:lpstr>PowerPoint 演示文稿</vt:lpstr>
      <vt:lpstr>Getter and Setter</vt:lpstr>
      <vt:lpstr>PowerPoint 演示文稿</vt:lpstr>
      <vt:lpstr>Check … Check…</vt:lpstr>
      <vt:lpstr>PowerPoint 演示文稿</vt:lpstr>
      <vt:lpstr>PowerPoint 演示文稿</vt:lpstr>
      <vt:lpstr>PowerPoint 演示文稿</vt:lpstr>
      <vt:lpstr>PowerPoint 演示文稿</vt:lpstr>
      <vt:lpstr>Properties with Only Getters / ReadOnly </vt:lpstr>
      <vt:lpstr>PowerPoint 演示文稿</vt:lpstr>
      <vt:lpstr>Object-Private Fields</vt:lpstr>
      <vt:lpstr>PowerPoint 演示文稿</vt:lpstr>
      <vt:lpstr>Auxiliary Constructors</vt:lpstr>
      <vt:lpstr>Here is a class with two auxiliary constructors.</vt:lpstr>
      <vt:lpstr>PowerPoint 演示文稿</vt:lpstr>
      <vt:lpstr>The Primary Constructor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WPP Presentation</dc:title>
  <dc:creator>proDigY</dc:creator>
  <cp:lastModifiedBy>proDigY</cp:lastModifiedBy>
  <cp:revision>123</cp:revision>
  <dcterms:created xsi:type="dcterms:W3CDTF">2018-09-07T05:51:00Z</dcterms:created>
  <dcterms:modified xsi:type="dcterms:W3CDTF">2018-11-12T18:54:19Z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1033-10.2.0.7516</vt:lpwstr>
  </property>
</Properties>
</file>